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4" r:id="rId6"/>
    <p:sldId id="263" r:id="rId7"/>
    <p:sldId id="265" r:id="rId8"/>
    <p:sldId id="266" r:id="rId9"/>
    <p:sldId id="260" r:id="rId10"/>
    <p:sldId id="261"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0000"/>
    <a:srgbClr val="F72121"/>
    <a:srgbClr val="F81818"/>
    <a:srgbClr val="BC0000"/>
    <a:srgbClr val="ED3D13"/>
    <a:srgbClr val="45DB4C"/>
    <a:srgbClr val="000000"/>
    <a:srgbClr val="ED4017"/>
    <a:srgbClr val="FF2525"/>
    <a:srgbClr val="FA606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p:cViewPr varScale="1">
        <p:scale>
          <a:sx n="107" d="100"/>
          <a:sy n="107" d="100"/>
        </p:scale>
        <p:origin x="-55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01E0F3-7C4F-407C-A48F-CE10265AA5B0}" type="datetimeFigureOut">
              <a:rPr lang="en-US" smtClean="0"/>
              <a:pPr/>
              <a:t>5/25/2010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BF07D0-7DC8-41BD-B415-8FB63344965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BF07D0-7DC8-41BD-B415-8FB63344965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BF07D0-7DC8-41BD-B415-8FB633449655}"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BF07D0-7DC8-41BD-B415-8FB63344965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A5D6D4-9189-4067-9C31-3F4CF9FD06D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A5D6D4-9189-4067-9C31-3F4CF9FD06D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A5D6D4-9189-4067-9C31-3F4CF9FD06D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A5D6D4-9189-4067-9C31-3F4CF9FD06D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A5D6D4-9189-4067-9C31-3F4CF9FD06D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A5D6D4-9189-4067-9C31-3F4CF9FD06D2}" type="datetimeFigureOut">
              <a:rPr lang="en-US" smtClean="0"/>
              <a:pPr/>
              <a:t>5/25/2010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A5D6D4-9189-4067-9C31-3F4CF9FD06D2}" type="datetimeFigureOut">
              <a:rPr lang="en-US" smtClean="0"/>
              <a:pPr/>
              <a:t>5/25/2010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A5D6D4-9189-4067-9C31-3F4CF9FD06D2}" type="datetimeFigureOut">
              <a:rPr lang="en-US" smtClean="0"/>
              <a:pPr/>
              <a:t>5/25/2010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A5D6D4-9189-4067-9C31-3F4CF9FD06D2}" type="datetimeFigureOut">
              <a:rPr lang="en-US" smtClean="0"/>
              <a:pPr/>
              <a:t>5/25/2010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A5D6D4-9189-4067-9C31-3F4CF9FD06D2}" type="datetimeFigureOut">
              <a:rPr lang="en-US" smtClean="0"/>
              <a:pPr/>
              <a:t>5/25/2010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A5D6D4-9189-4067-9C31-3F4CF9FD06D2}" type="datetimeFigureOut">
              <a:rPr lang="en-US" smtClean="0"/>
              <a:pPr/>
              <a:t>5/25/2010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508409-005A-4862-BEF5-9EB2FCF59E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A5D6D4-9189-4067-9C31-3F4CF9FD06D2}" type="datetimeFigureOut">
              <a:rPr lang="en-US" smtClean="0"/>
              <a:pPr/>
              <a:t>5/25/2010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508409-005A-4862-BEF5-9EB2FCF59E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2008_Congo_football_riots" TargetMode="External"/><Relationship Id="rId2" Type="http://schemas.openxmlformats.org/officeDocument/2006/relationships/hyperlink" Target="http://en.wikipedia.org/wiki/Nika_riots" TargetMode="External"/><Relationship Id="rId1" Type="http://schemas.openxmlformats.org/officeDocument/2006/relationships/slideLayout" Target="../slideLayouts/slideLayout2.xml"/><Relationship Id="rId5" Type="http://schemas.openxmlformats.org/officeDocument/2006/relationships/hyperlink" Target="http://www.football-hooligans.org/russian-hooligans.html" TargetMode="External"/><Relationship Id="rId4" Type="http://schemas.openxmlformats.org/officeDocument/2006/relationships/hyperlink" Target="http://www.football-hooligans.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ltGray">
      <p:bgPr>
        <a:gradFill flip="none" rotWithShape="1">
          <a:gsLst>
            <a:gs pos="59000">
              <a:schemeClr val="tx1"/>
            </a:gs>
            <a:gs pos="20000">
              <a:srgbClr val="000040"/>
            </a:gs>
            <a:gs pos="50000">
              <a:srgbClr val="400040"/>
            </a:gs>
            <a:gs pos="75000">
              <a:srgbClr val="8F0040"/>
            </a:gs>
            <a:gs pos="89999">
              <a:srgbClr val="F27300"/>
            </a:gs>
            <a:gs pos="100000">
              <a:srgbClr val="FFBF00"/>
            </a:gs>
          </a:gsLst>
          <a:lin ang="30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609600"/>
            <a:ext cx="7010400" cy="1371600"/>
          </a:xfrm>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tileRect/>
          </a:gradFill>
          <a:ln w="180975" cap="flat" cmpd="sng">
            <a:gradFill flip="none" rotWithShape="1">
              <a:gsLst>
                <a:gs pos="0">
                  <a:srgbClr val="000000"/>
                </a:gs>
                <a:gs pos="20000">
                  <a:srgbClr val="000040"/>
                </a:gs>
                <a:gs pos="50000">
                  <a:srgbClr val="400040"/>
                </a:gs>
                <a:gs pos="75000">
                  <a:srgbClr val="8F0040"/>
                </a:gs>
                <a:gs pos="89999">
                  <a:srgbClr val="F27300"/>
                </a:gs>
                <a:gs pos="100000">
                  <a:srgbClr val="FFBF00"/>
                </a:gs>
              </a:gsLst>
              <a:lin ang="8100000" scaled="1"/>
              <a:tileRect/>
            </a:gradFill>
            <a:prstDash val="sysDot"/>
            <a:miter lim="800000"/>
          </a:ln>
          <a:effectLst>
            <a:outerShdw blurRad="622300" dist="50800" dir="2700000" sx="107000" sy="107000" algn="tl" rotWithShape="0">
              <a:schemeClr val="bg1">
                <a:alpha val="40000"/>
              </a:schemeClr>
            </a:outerShdw>
          </a:effectLst>
          <a:scene3d>
            <a:camera prst="isometricOffAxis2Left"/>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noAutofit/>
          </a:bodyPr>
          <a:lstStyle/>
          <a:p>
            <a:r>
              <a:rPr lang="en-US" sz="8500" dirty="0" smtClean="0">
                <a:solidFill>
                  <a:schemeClr val="bg2">
                    <a:lumMod val="10000"/>
                  </a:schemeClr>
                </a:solidFill>
                <a:latin typeface="Algerian" pitchFamily="82" charset="0"/>
              </a:rPr>
              <a:t>Sport riots</a:t>
            </a:r>
            <a:endParaRPr lang="en-US" sz="8500" dirty="0">
              <a:solidFill>
                <a:schemeClr val="bg2">
                  <a:lumMod val="10000"/>
                </a:schemeClr>
              </a:solidFill>
              <a:latin typeface="Algerian" pitchFamily="82" charset="0"/>
            </a:endParaRPr>
          </a:p>
        </p:txBody>
      </p:sp>
      <p:sp>
        <p:nvSpPr>
          <p:cNvPr id="3" name="Subtitle 2"/>
          <p:cNvSpPr>
            <a:spLocks noGrp="1"/>
          </p:cNvSpPr>
          <p:nvPr>
            <p:ph type="subTitle" idx="1"/>
          </p:nvPr>
        </p:nvSpPr>
        <p:spPr>
          <a:xfrm>
            <a:off x="838200" y="5410200"/>
            <a:ext cx="3581400" cy="1447800"/>
          </a:xfrm>
        </p:spPr>
        <p:txBody>
          <a:bodyPr>
            <a:normAutofit/>
          </a:bodyPr>
          <a:lstStyle/>
          <a:p>
            <a:r>
              <a:rPr lang="en-US" sz="4000" dirty="0" smtClean="0">
                <a:solidFill>
                  <a:srgbClr val="83EC4E"/>
                </a:solidFill>
                <a:latin typeface="Algerian" pitchFamily="82" charset="0"/>
              </a:rPr>
              <a:t>By: Ashlee Jones</a:t>
            </a:r>
            <a:endParaRPr lang="en-US" sz="4000" dirty="0">
              <a:solidFill>
                <a:srgbClr val="83EC4E"/>
              </a:solidFill>
              <a:latin typeface="Algerian" pitchFamily="82" charset="0"/>
            </a:endParaRPr>
          </a:p>
        </p:txBody>
      </p:sp>
      <p:pic>
        <p:nvPicPr>
          <p:cNvPr id="11266" name="Picture 2" descr="http://unprofessionalfoul.com/wp-content/uploads/2009/10/riot-france.jpg"/>
          <p:cNvPicPr>
            <a:picLocks noChangeAspect="1" noChangeArrowheads="1"/>
          </p:cNvPicPr>
          <p:nvPr/>
        </p:nvPicPr>
        <p:blipFill>
          <a:blip r:embed="rId3" cstate="print"/>
          <a:srcRect/>
          <a:stretch>
            <a:fillRect/>
          </a:stretch>
        </p:blipFill>
        <p:spPr bwMode="auto">
          <a:xfrm>
            <a:off x="4738195" y="3706458"/>
            <a:ext cx="3948605" cy="2694342"/>
          </a:xfrm>
          <a:prstGeom prst="rect">
            <a:avLst/>
          </a:prstGeom>
          <a:ln w="228600" cap="sq" cmpd="thickThin">
            <a:solidFill>
              <a:srgbClr val="000000"/>
            </a:solidFill>
            <a:prstDash val="solid"/>
            <a:miter lim="800000"/>
          </a:ln>
          <a:effectLst>
            <a:innerShdw blurRad="76200">
              <a:srgbClr val="000000"/>
            </a:innerShdw>
          </a:effectLst>
        </p:spPr>
      </p:pic>
      <p:pic>
        <p:nvPicPr>
          <p:cNvPr id="11268" name="Picture 4" descr="http://newsimg.bbc.co.uk/media/images/44440000/jpg/_44440206_russia_cops_416afp.jpg"/>
          <p:cNvPicPr>
            <a:picLocks noChangeAspect="1" noChangeArrowheads="1"/>
          </p:cNvPicPr>
          <p:nvPr/>
        </p:nvPicPr>
        <p:blipFill>
          <a:blip r:embed="rId4" cstate="print"/>
          <a:srcRect/>
          <a:stretch>
            <a:fillRect/>
          </a:stretch>
        </p:blipFill>
        <p:spPr bwMode="auto">
          <a:xfrm>
            <a:off x="381000" y="2216394"/>
            <a:ext cx="3505200" cy="3117606"/>
          </a:xfrm>
          <a:prstGeom prst="rect">
            <a:avLst/>
          </a:prstGeom>
          <a:solidFill>
            <a:srgbClr val="FFFFFF">
              <a:shade val="85000"/>
            </a:srgbClr>
          </a:solidFill>
          <a:ln w="196850" cap="rnd">
            <a:solidFill>
              <a:srgbClr val="FF00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1268"/>
                                        </p:tgtEl>
                                        <p:attrNameLst>
                                          <p:attrName>style.visibility</p:attrName>
                                        </p:attrNameLst>
                                      </p:cBhvr>
                                      <p:to>
                                        <p:strVal val="visible"/>
                                      </p:to>
                                    </p:set>
                                    <p:anim calcmode="lin" valueType="num">
                                      <p:cBhvr additive="base">
                                        <p:cTn id="11" dur="2000" fill="hold"/>
                                        <p:tgtEl>
                                          <p:spTgt spid="11268"/>
                                        </p:tgtEl>
                                        <p:attrNameLst>
                                          <p:attrName>ppt_x</p:attrName>
                                        </p:attrNameLst>
                                      </p:cBhvr>
                                      <p:tavLst>
                                        <p:tav tm="0">
                                          <p:val>
                                            <p:strVal val="1+#ppt_w/2"/>
                                          </p:val>
                                        </p:tav>
                                        <p:tav tm="100000">
                                          <p:val>
                                            <p:strVal val="#ppt_x"/>
                                          </p:val>
                                        </p:tav>
                                      </p:tavLst>
                                    </p:anim>
                                    <p:anim calcmode="lin" valueType="num">
                                      <p:cBhvr additive="base">
                                        <p:cTn id="12" dur="2000" fill="hold"/>
                                        <p:tgtEl>
                                          <p:spTgt spid="11268"/>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11266"/>
                                        </p:tgtEl>
                                        <p:attrNameLst>
                                          <p:attrName>style.visibility</p:attrName>
                                        </p:attrNameLst>
                                      </p:cBhvr>
                                      <p:to>
                                        <p:strVal val="visible"/>
                                      </p:to>
                                    </p:set>
                                    <p:anim calcmode="lin" valueType="num">
                                      <p:cBhvr additive="base">
                                        <p:cTn id="15" dur="2000" fill="hold"/>
                                        <p:tgtEl>
                                          <p:spTgt spid="11266"/>
                                        </p:tgtEl>
                                        <p:attrNameLst>
                                          <p:attrName>ppt_x</p:attrName>
                                        </p:attrNameLst>
                                      </p:cBhvr>
                                      <p:tavLst>
                                        <p:tav tm="0">
                                          <p:val>
                                            <p:strVal val="0-#ppt_w/2"/>
                                          </p:val>
                                        </p:tav>
                                        <p:tav tm="100000">
                                          <p:val>
                                            <p:strVal val="#ppt_x"/>
                                          </p:val>
                                        </p:tav>
                                      </p:tavLst>
                                    </p:anim>
                                    <p:anim calcmode="lin" valueType="num">
                                      <p:cBhvr additive="base">
                                        <p:cTn id="16" dur="2000" fill="hold"/>
                                        <p:tgtEl>
                                          <p:spTgt spid="1126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95600" y="0"/>
            <a:ext cx="6705600" cy="1143000"/>
          </a:xfrm>
        </p:spPr>
        <p:txBody>
          <a:bodyPr/>
          <a:lstStyle/>
          <a:p>
            <a:r>
              <a:rPr lang="en-US" dirty="0" smtClean="0">
                <a:latin typeface="Algerian" pitchFamily="82" charset="0"/>
              </a:rPr>
              <a:t>Chariot racing</a:t>
            </a:r>
            <a:endParaRPr lang="en-US" dirty="0"/>
          </a:p>
        </p:txBody>
      </p:sp>
      <p:sp>
        <p:nvSpPr>
          <p:cNvPr id="3" name="Content Placeholder 2"/>
          <p:cNvSpPr>
            <a:spLocks noGrp="1"/>
          </p:cNvSpPr>
          <p:nvPr>
            <p:ph idx="1"/>
          </p:nvPr>
        </p:nvSpPr>
        <p:spPr>
          <a:xfrm>
            <a:off x="381000" y="76200"/>
            <a:ext cx="2438400" cy="2590800"/>
          </a:xfrm>
        </p:spPr>
        <p:style>
          <a:lnRef idx="0">
            <a:schemeClr val="dk1"/>
          </a:lnRef>
          <a:fillRef idx="3">
            <a:schemeClr val="dk1"/>
          </a:fillRef>
          <a:effectRef idx="3">
            <a:schemeClr val="dk1"/>
          </a:effectRef>
          <a:fontRef idx="minor">
            <a:schemeClr val="lt1"/>
          </a:fontRef>
        </p:style>
        <p:txBody>
          <a:bodyPr>
            <a:normAutofit lnSpcReduction="10000"/>
          </a:bodyPr>
          <a:lstStyle/>
          <a:p>
            <a:r>
              <a:rPr lang="en-US" b="1" dirty="0" smtClean="0">
                <a:solidFill>
                  <a:srgbClr val="F72121"/>
                </a:solidFill>
              </a:rPr>
              <a:t>Teams</a:t>
            </a:r>
          </a:p>
          <a:p>
            <a:pPr lvl="1"/>
            <a:r>
              <a:rPr lang="en-US" b="1" dirty="0" smtClean="0">
                <a:solidFill>
                  <a:srgbClr val="F72121"/>
                </a:solidFill>
              </a:rPr>
              <a:t>Blues</a:t>
            </a:r>
          </a:p>
          <a:p>
            <a:pPr lvl="1"/>
            <a:r>
              <a:rPr lang="en-US" b="1" dirty="0" smtClean="0">
                <a:solidFill>
                  <a:srgbClr val="F72121"/>
                </a:solidFill>
              </a:rPr>
              <a:t> Reds</a:t>
            </a:r>
          </a:p>
          <a:p>
            <a:pPr lvl="1"/>
            <a:r>
              <a:rPr lang="en-US" b="1" dirty="0" smtClean="0">
                <a:solidFill>
                  <a:srgbClr val="F72121"/>
                </a:solidFill>
              </a:rPr>
              <a:t>Greens</a:t>
            </a:r>
          </a:p>
          <a:p>
            <a:pPr lvl="1"/>
            <a:r>
              <a:rPr lang="en-US" b="1" dirty="0" smtClean="0">
                <a:solidFill>
                  <a:srgbClr val="F72121"/>
                </a:solidFill>
              </a:rPr>
              <a:t>Whites </a:t>
            </a:r>
          </a:p>
        </p:txBody>
      </p:sp>
      <p:sp>
        <p:nvSpPr>
          <p:cNvPr id="6" name="TextBox 5"/>
          <p:cNvSpPr txBox="1"/>
          <p:nvPr/>
        </p:nvSpPr>
        <p:spPr>
          <a:xfrm>
            <a:off x="4191000" y="3352800"/>
            <a:ext cx="4648200" cy="310854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800" dirty="0" smtClean="0">
                <a:solidFill>
                  <a:srgbClr val="F72121"/>
                </a:solidFill>
              </a:rPr>
              <a:t>Some of the green and the blue team were arrested for the deaths in the riots.  They were sentenced to death and hung.  Two of them escaped but where later captured by an angry mob</a:t>
            </a:r>
            <a:endParaRPr lang="en-US" sz="2800" dirty="0">
              <a:solidFill>
                <a:srgbClr val="F72121"/>
              </a:solidFill>
            </a:endParaRPr>
          </a:p>
        </p:txBody>
      </p:sp>
      <p:pic>
        <p:nvPicPr>
          <p:cNvPr id="1026" name="Picture 2" descr="http://fuinihetten.wikispaces.com/file/view/chariot-race.jpg/30701025/chariot-race.jpg"/>
          <p:cNvPicPr>
            <a:picLocks noChangeAspect="1" noChangeArrowheads="1"/>
          </p:cNvPicPr>
          <p:nvPr/>
        </p:nvPicPr>
        <p:blipFill>
          <a:blip r:embed="rId2" cstate="print"/>
          <a:srcRect/>
          <a:stretch>
            <a:fillRect/>
          </a:stretch>
        </p:blipFill>
        <p:spPr bwMode="auto">
          <a:xfrm>
            <a:off x="4114800" y="609600"/>
            <a:ext cx="4838700" cy="2371725"/>
          </a:xfrm>
          <a:prstGeom prst="rect">
            <a:avLst/>
          </a:prstGeom>
          <a:ln w="228600" cap="sq" cmpd="thickThin">
            <a:solidFill>
              <a:srgbClr val="000000"/>
            </a:solidFill>
            <a:prstDash val="solid"/>
            <a:miter lim="800000"/>
          </a:ln>
          <a:effectLst>
            <a:innerShdw blurRad="76200">
              <a:srgbClr val="000000"/>
            </a:innerShdw>
          </a:effectLst>
        </p:spPr>
      </p:pic>
      <p:pic>
        <p:nvPicPr>
          <p:cNvPr id="1028" name="Picture 4" descr="http://www.padfield.com/bible-times/gladiators-chariots/images/chariot-race-04.jpg"/>
          <p:cNvPicPr>
            <a:picLocks noChangeAspect="1" noChangeArrowheads="1"/>
          </p:cNvPicPr>
          <p:nvPr/>
        </p:nvPicPr>
        <p:blipFill>
          <a:blip r:embed="rId3" cstate="print"/>
          <a:srcRect/>
          <a:stretch>
            <a:fillRect/>
          </a:stretch>
        </p:blipFill>
        <p:spPr bwMode="auto">
          <a:xfrm>
            <a:off x="304800" y="2828925"/>
            <a:ext cx="3276600" cy="3876675"/>
          </a:xfrm>
          <a:prstGeom prst="rect">
            <a:avLst/>
          </a:prstGeom>
          <a:ln w="88900" cap="sq" cmpd="thickThin">
            <a:solidFill>
              <a:schemeClr val="tx1"/>
            </a:solidFill>
            <a:prstDash val="solid"/>
            <a:miter lim="800000"/>
          </a:ln>
          <a:effectLst>
            <a:innerShdw blurRad="76200">
              <a:srgbClr val="000000"/>
            </a:innerShdw>
          </a:effectLst>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000"/>
                                        <p:tgtEl>
                                          <p:spTgt spid="6"/>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strips(downLeft)">
                                      <p:cBhvr>
                                        <p:cTn id="10" dur="1000"/>
                                        <p:tgtEl>
                                          <p:spTgt spid="3">
                                            <p:bg/>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1000"/>
                                        <p:tgtEl>
                                          <p:spTgt spid="3">
                                            <p:txEl>
                                              <p:pRg st="0" end="0"/>
                                            </p:txEl>
                                          </p:spTgt>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strips(downLeft)">
                                      <p:cBhvr>
                                        <p:cTn id="16" dur="1000"/>
                                        <p:tgtEl>
                                          <p:spTgt spid="3">
                                            <p:txEl>
                                              <p:pRg st="1" end="1"/>
                                            </p:txEl>
                                          </p:spTgt>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trips(downLeft)">
                                      <p:cBhvr>
                                        <p:cTn id="19" dur="1000"/>
                                        <p:tgtEl>
                                          <p:spTgt spid="3">
                                            <p:txEl>
                                              <p:pRg st="2" end="2"/>
                                            </p:txEl>
                                          </p:spTgt>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1000"/>
                                        <p:tgtEl>
                                          <p:spTgt spid="3">
                                            <p:txEl>
                                              <p:pRg st="3" end="3"/>
                                            </p:txEl>
                                          </p:spTgt>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strips(downLeft)">
                                      <p:cBhvr>
                                        <p:cTn id="25" dur="1000"/>
                                        <p:tgtEl>
                                          <p:spTgt spid="3">
                                            <p:txEl>
                                              <p:pRg st="4" end="4"/>
                                            </p:txEl>
                                          </p:spTgt>
                                        </p:tgtEl>
                                      </p:cBhvr>
                                    </p:animEffect>
                                  </p:childTnLst>
                                </p:cTn>
                              </p:par>
                            </p:childTnLst>
                          </p:cTn>
                        </p:par>
                        <p:par>
                          <p:cTn id="26" fill="hold">
                            <p:stCondLst>
                              <p:cond delay="1000"/>
                            </p:stCondLst>
                            <p:childTnLst>
                              <p:par>
                                <p:cTn id="27" presetID="2" presetClass="entr" presetSubtype="3" fill="hold" nodeType="afterEffect">
                                  <p:stCondLst>
                                    <p:cond delay="0"/>
                                  </p:stCondLst>
                                  <p:childTnLst>
                                    <p:set>
                                      <p:cBhvr>
                                        <p:cTn id="28" dur="1" fill="hold">
                                          <p:stCondLst>
                                            <p:cond delay="0"/>
                                          </p:stCondLst>
                                        </p:cTn>
                                        <p:tgtEl>
                                          <p:spTgt spid="1028"/>
                                        </p:tgtEl>
                                        <p:attrNameLst>
                                          <p:attrName>style.visibility</p:attrName>
                                        </p:attrNameLst>
                                      </p:cBhvr>
                                      <p:to>
                                        <p:strVal val="visible"/>
                                      </p:to>
                                    </p:set>
                                    <p:anim calcmode="lin" valueType="num">
                                      <p:cBhvr additive="base">
                                        <p:cTn id="29" dur="1000" fill="hold"/>
                                        <p:tgtEl>
                                          <p:spTgt spid="1028"/>
                                        </p:tgtEl>
                                        <p:attrNameLst>
                                          <p:attrName>ppt_x</p:attrName>
                                        </p:attrNameLst>
                                      </p:cBhvr>
                                      <p:tavLst>
                                        <p:tav tm="0">
                                          <p:val>
                                            <p:strVal val="1+#ppt_w/2"/>
                                          </p:val>
                                        </p:tav>
                                        <p:tav tm="100000">
                                          <p:val>
                                            <p:strVal val="#ppt_x"/>
                                          </p:val>
                                        </p:tav>
                                      </p:tavLst>
                                    </p:anim>
                                    <p:anim calcmode="lin" valueType="num">
                                      <p:cBhvr additive="base">
                                        <p:cTn id="30" dur="1000" fill="hold"/>
                                        <p:tgtEl>
                                          <p:spTgt spid="1028"/>
                                        </p:tgtEl>
                                        <p:attrNameLst>
                                          <p:attrName>ppt_y</p:attrName>
                                        </p:attrNameLst>
                                      </p:cBhvr>
                                      <p:tavLst>
                                        <p:tav tm="0">
                                          <p:val>
                                            <p:strVal val="0-#ppt_h/2"/>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1026"/>
                                        </p:tgtEl>
                                        <p:attrNameLst>
                                          <p:attrName>style.visibility</p:attrName>
                                        </p:attrNameLst>
                                      </p:cBhvr>
                                      <p:to>
                                        <p:strVal val="visible"/>
                                      </p:to>
                                    </p:set>
                                    <p:anim calcmode="lin" valueType="num">
                                      <p:cBhvr additive="base">
                                        <p:cTn id="33" dur="1000" fill="hold"/>
                                        <p:tgtEl>
                                          <p:spTgt spid="1026"/>
                                        </p:tgtEl>
                                        <p:attrNameLst>
                                          <p:attrName>ppt_x</p:attrName>
                                        </p:attrNameLst>
                                      </p:cBhvr>
                                      <p:tavLst>
                                        <p:tav tm="0">
                                          <p:val>
                                            <p:strVal val="0-#ppt_w/2"/>
                                          </p:val>
                                        </p:tav>
                                        <p:tav tm="100000">
                                          <p:val>
                                            <p:strVal val="#ppt_x"/>
                                          </p:val>
                                        </p:tav>
                                      </p:tavLst>
                                    </p:anim>
                                    <p:anim calcmode="lin" valueType="num">
                                      <p:cBhvr additive="base">
                                        <p:cTn id="34" dur="10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0"/>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p:txBody>
          <a:bodyPr/>
          <a:lstStyle/>
          <a:p>
            <a:r>
              <a:rPr lang="en-US" dirty="0" smtClean="0">
                <a:hlinkClick r:id="rId2"/>
              </a:rPr>
              <a:t>http://en.wikipedia.org/wiki/Nika_riots</a:t>
            </a:r>
            <a:endParaRPr lang="en-US" dirty="0" smtClean="0"/>
          </a:p>
          <a:p>
            <a:r>
              <a:rPr lang="en-US" dirty="0" smtClean="0">
                <a:hlinkClick r:id="rId3"/>
              </a:rPr>
              <a:t>http://en.wikipedia.org/wiki/2008_Congo_football_riots</a:t>
            </a:r>
            <a:endParaRPr lang="en-US" dirty="0" smtClean="0"/>
          </a:p>
          <a:p>
            <a:r>
              <a:rPr lang="en-US" dirty="0" smtClean="0">
                <a:hlinkClick r:id="rId4"/>
              </a:rPr>
              <a:t>http://www.football-hooligans.org/</a:t>
            </a:r>
            <a:endParaRPr lang="en-US" dirty="0" smtClean="0"/>
          </a:p>
          <a:p>
            <a:r>
              <a:rPr lang="en-US" dirty="0" smtClean="0">
                <a:hlinkClick r:id="rId5"/>
              </a:rPr>
              <a:t>http://www.football-hooligans.org/russian-hooligans.html</a:t>
            </a:r>
            <a:endParaRPr lang="en-US" dirty="0" smtClean="0"/>
          </a:p>
          <a:p>
            <a:endParaRPr lang="en-US" dirty="0" smtClean="0"/>
          </a:p>
          <a:p>
            <a:endParaRPr lang="en-US" dirty="0" smtClean="0"/>
          </a:p>
          <a:p>
            <a:endParaRPr lang="en-US" dirty="0" smtClean="0"/>
          </a:p>
        </p:txBody>
      </p:sp>
    </p:spTree>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rgbClr val="343434"/>
            </a:gs>
            <a:gs pos="53000">
              <a:srgbClr val="66636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81818"/>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US" b="1" dirty="0" smtClean="0">
                <a:solidFill>
                  <a:srgbClr val="83EC4E"/>
                </a:solidFill>
                <a:latin typeface="Algerian" pitchFamily="82" charset="0"/>
              </a:rPr>
              <a:t>2008 Congo </a:t>
            </a:r>
            <a:r>
              <a:rPr lang="en-US" dirty="0" smtClean="0">
                <a:solidFill>
                  <a:srgbClr val="83EC4E"/>
                </a:solidFill>
                <a:latin typeface="Algerian" pitchFamily="82" charset="0"/>
              </a:rPr>
              <a:t>Football (soccer) Riots</a:t>
            </a:r>
            <a:endParaRPr lang="en-US" dirty="0">
              <a:solidFill>
                <a:srgbClr val="83EC4E"/>
              </a:solidFill>
              <a:latin typeface="Algerian" pitchFamily="82" charset="0"/>
            </a:endParaRPr>
          </a:p>
        </p:txBody>
      </p:sp>
      <p:sp>
        <p:nvSpPr>
          <p:cNvPr id="3" name="Content Placeholder 2"/>
          <p:cNvSpPr>
            <a:spLocks noGrp="1"/>
          </p:cNvSpPr>
          <p:nvPr>
            <p:ph idx="1"/>
          </p:nvPr>
        </p:nvSpPr>
        <p:spPr>
          <a:xfrm>
            <a:off x="457200" y="1676400"/>
            <a:ext cx="3505200" cy="4953000"/>
          </a:xfrm>
          <a:gradFill flip="none" rotWithShape="1">
            <a:gsLst>
              <a:gs pos="39000">
                <a:srgbClr val="000000"/>
              </a:gs>
              <a:gs pos="69000">
                <a:schemeClr val="tx2">
                  <a:lumMod val="50000"/>
                </a:schemeClr>
              </a:gs>
              <a:gs pos="84000">
                <a:schemeClr val="tx2">
                  <a:lumMod val="75000"/>
                </a:schemeClr>
              </a:gs>
              <a:gs pos="88000">
                <a:schemeClr val="accent1">
                  <a:lumMod val="50000"/>
                </a:schemeClr>
              </a:gs>
              <a:gs pos="100000">
                <a:srgbClr val="8C3D91"/>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a:noAutofit/>
          </a:bodyPr>
          <a:lstStyle/>
          <a:p>
            <a:pPr>
              <a:buNone/>
            </a:pPr>
            <a:endParaRPr lang="en-US" sz="2700" b="1" dirty="0" smtClean="0">
              <a:solidFill>
                <a:schemeClr val="bg1"/>
              </a:solidFill>
              <a:latin typeface="Baskerville Old Face" pitchFamily="18" charset="0"/>
            </a:endParaRPr>
          </a:p>
          <a:p>
            <a:pPr>
              <a:buFont typeface="Wingdings" pitchFamily="2" charset="2"/>
              <a:buChar char="v"/>
            </a:pPr>
            <a:r>
              <a:rPr lang="en-US" sz="2700" b="1" dirty="0" smtClean="0">
                <a:solidFill>
                  <a:schemeClr val="bg1"/>
                </a:solidFill>
                <a:latin typeface="Baskerville Old Face" pitchFamily="18" charset="0"/>
              </a:rPr>
              <a:t>September 14</a:t>
            </a:r>
            <a:r>
              <a:rPr lang="en-US" sz="2700" b="1" baseline="30000" dirty="0" smtClean="0">
                <a:solidFill>
                  <a:schemeClr val="bg1"/>
                </a:solidFill>
                <a:latin typeface="Baskerville Old Face" pitchFamily="18" charset="0"/>
              </a:rPr>
              <a:t>th</a:t>
            </a:r>
            <a:r>
              <a:rPr lang="en-US" sz="2700" b="1" dirty="0" smtClean="0">
                <a:solidFill>
                  <a:schemeClr val="bg1"/>
                </a:solidFill>
                <a:latin typeface="Baskerville Old Face" pitchFamily="18" charset="0"/>
              </a:rPr>
              <a:t> 2008 Socozaki VS Nyuki.</a:t>
            </a:r>
          </a:p>
          <a:p>
            <a:pPr>
              <a:buFont typeface="Wingdings" pitchFamily="2" charset="2"/>
              <a:buChar char="v"/>
            </a:pPr>
            <a:r>
              <a:rPr lang="en-US" sz="2700" b="1" dirty="0" smtClean="0">
                <a:solidFill>
                  <a:schemeClr val="bg1"/>
                </a:solidFill>
                <a:latin typeface="Baskerville Old Face" pitchFamily="18" charset="0"/>
              </a:rPr>
              <a:t>Butebo, Nord-Kivu, Democratic Republic of the congo</a:t>
            </a:r>
          </a:p>
          <a:p>
            <a:pPr>
              <a:buFont typeface="Wingdings" pitchFamily="2" charset="2"/>
              <a:buChar char="v"/>
            </a:pPr>
            <a:r>
              <a:rPr lang="en-US" sz="2700" b="1" dirty="0" smtClean="0">
                <a:solidFill>
                  <a:schemeClr val="bg1"/>
                </a:solidFill>
                <a:latin typeface="Baskerville Old Face" pitchFamily="18" charset="0"/>
              </a:rPr>
              <a:t>This riot was started because the players using witch craft during the game to turn it around</a:t>
            </a:r>
          </a:p>
        </p:txBody>
      </p:sp>
      <p:pic>
        <p:nvPicPr>
          <p:cNvPr id="1026" name="Picture 2" descr="http://www.mcalcio.com/wordpress/wp-content/uploads/2008/10/black_magic_uae.jpg"/>
          <p:cNvPicPr>
            <a:picLocks noChangeAspect="1" noChangeArrowheads="1"/>
          </p:cNvPicPr>
          <p:nvPr/>
        </p:nvPicPr>
        <p:blipFill>
          <a:blip r:embed="rId2" cstate="print"/>
          <a:srcRect/>
          <a:stretch>
            <a:fillRect/>
          </a:stretch>
        </p:blipFill>
        <p:spPr bwMode="auto">
          <a:xfrm>
            <a:off x="4343400" y="1576552"/>
            <a:ext cx="4800600" cy="5281448"/>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par>
                          <p:cTn id="8" fill="hold">
                            <p:stCondLst>
                              <p:cond delay="1000"/>
                            </p:stCondLst>
                            <p:childTnLst>
                              <p:par>
                                <p:cTn id="9" presetID="18" presetClass="entr" presetSubtype="6"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downRight)">
                                      <p:cBhvr>
                                        <p:cTn id="11" dur="1000"/>
                                        <p:tgtEl>
                                          <p:spTgt spid="3">
                                            <p:bg/>
                                          </p:spTgt>
                                        </p:tgtEl>
                                      </p:cBhvr>
                                    </p:animEffect>
                                  </p:childTnLst>
                                </p:cTn>
                              </p:par>
                            </p:childTnLst>
                          </p:cTn>
                        </p:par>
                        <p:par>
                          <p:cTn id="12" fill="hold">
                            <p:stCondLst>
                              <p:cond delay="2000"/>
                            </p:stCondLst>
                            <p:childTnLst>
                              <p:par>
                                <p:cTn id="13" presetID="18" presetClass="entr" presetSubtype="6"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strips(downRight)">
                                      <p:cBhvr>
                                        <p:cTn id="15" dur="1000"/>
                                        <p:tgtEl>
                                          <p:spTgt spid="3">
                                            <p:txEl>
                                              <p:pRg st="1" end="1"/>
                                            </p:txEl>
                                          </p:spTgt>
                                        </p:tgtEl>
                                      </p:cBhvr>
                                    </p:animEffect>
                                  </p:childTnLst>
                                </p:cTn>
                              </p:par>
                            </p:childTnLst>
                          </p:cTn>
                        </p:par>
                        <p:par>
                          <p:cTn id="16" fill="hold">
                            <p:stCondLst>
                              <p:cond delay="3000"/>
                            </p:stCondLst>
                            <p:childTnLst>
                              <p:par>
                                <p:cTn id="17" presetID="18" presetClass="entr" presetSubtype="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trips(downRight)">
                                      <p:cBhvr>
                                        <p:cTn id="19" dur="1000"/>
                                        <p:tgtEl>
                                          <p:spTgt spid="3">
                                            <p:txEl>
                                              <p:pRg st="2" end="2"/>
                                            </p:txEl>
                                          </p:spTgt>
                                        </p:tgtEl>
                                      </p:cBhvr>
                                    </p:animEffect>
                                  </p:childTnLst>
                                </p:cTn>
                              </p:par>
                            </p:childTnLst>
                          </p:cTn>
                        </p:par>
                        <p:par>
                          <p:cTn id="20" fill="hold">
                            <p:stCondLst>
                              <p:cond delay="4000"/>
                            </p:stCondLst>
                            <p:childTnLst>
                              <p:par>
                                <p:cTn id="21" presetID="18" presetClass="entr" presetSubtype="6"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strips(downRight)">
                                      <p:cBhvr>
                                        <p:cTn id="23" dur="1000"/>
                                        <p:tgtEl>
                                          <p:spTgt spid="3">
                                            <p:txEl>
                                              <p:pRg st="3" end="3"/>
                                            </p:txEl>
                                          </p:spTgt>
                                        </p:tgtEl>
                                      </p:cBhvr>
                                    </p:animEffect>
                                  </p:childTnLst>
                                </p:cTn>
                              </p:par>
                            </p:childTnLst>
                          </p:cTn>
                        </p:par>
                        <p:par>
                          <p:cTn id="24" fill="hold">
                            <p:stCondLst>
                              <p:cond delay="5000"/>
                            </p:stCondLst>
                            <p:childTnLst>
                              <p:par>
                                <p:cTn id="25" presetID="2" presetClass="entr" presetSubtype="9" fill="hold" nodeType="afterEffect">
                                  <p:stCondLst>
                                    <p:cond delay="0"/>
                                  </p:stCondLst>
                                  <p:childTnLst>
                                    <p:set>
                                      <p:cBhvr>
                                        <p:cTn id="26" dur="1" fill="hold">
                                          <p:stCondLst>
                                            <p:cond delay="0"/>
                                          </p:stCondLst>
                                        </p:cTn>
                                        <p:tgtEl>
                                          <p:spTgt spid="1026"/>
                                        </p:tgtEl>
                                        <p:attrNameLst>
                                          <p:attrName>style.visibility</p:attrName>
                                        </p:attrNameLst>
                                      </p:cBhvr>
                                      <p:to>
                                        <p:strVal val="visible"/>
                                      </p:to>
                                    </p:set>
                                    <p:anim calcmode="lin" valueType="num">
                                      <p:cBhvr additive="base">
                                        <p:cTn id="27" dur="1000" fill="hold"/>
                                        <p:tgtEl>
                                          <p:spTgt spid="1026"/>
                                        </p:tgtEl>
                                        <p:attrNameLst>
                                          <p:attrName>ppt_x</p:attrName>
                                        </p:attrNameLst>
                                      </p:cBhvr>
                                      <p:tavLst>
                                        <p:tav tm="0">
                                          <p:val>
                                            <p:strVal val="0-#ppt_w/2"/>
                                          </p:val>
                                        </p:tav>
                                        <p:tav tm="100000">
                                          <p:val>
                                            <p:strVal val="#ppt_x"/>
                                          </p:val>
                                        </p:tav>
                                      </p:tavLst>
                                    </p:anim>
                                    <p:anim calcmode="lin" valueType="num">
                                      <p:cBhvr additive="base">
                                        <p:cTn id="28" dur="1000" fill="hold"/>
                                        <p:tgtEl>
                                          <p:spTgt spid="10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rgbClr val="000000">
                <a:alpha val="0"/>
              </a:srgbClr>
            </a:gs>
            <a:gs pos="20000">
              <a:srgbClr val="000040"/>
            </a:gs>
            <a:gs pos="50000">
              <a:srgbClr val="400040"/>
            </a:gs>
            <a:gs pos="75000">
              <a:srgbClr val="8F0040"/>
            </a:gs>
            <a:gs pos="89999">
              <a:srgbClr val="F27300"/>
            </a:gs>
            <a:gs pos="100000">
              <a:srgbClr val="FFBF00"/>
            </a:gs>
          </a:gsLst>
          <a:lin ang="2400000" scaled="0"/>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3505200" cy="6324600"/>
          </a:xfrm>
          <a:solidFill>
            <a:srgbClr val="F81818"/>
          </a:solidFill>
          <a:ln>
            <a:solidFill>
              <a:schemeClr val="tx1"/>
            </a:solidFill>
          </a:ln>
        </p:spPr>
        <p:style>
          <a:lnRef idx="0">
            <a:schemeClr val="accent2"/>
          </a:lnRef>
          <a:fillRef idx="3">
            <a:schemeClr val="accent2"/>
          </a:fillRef>
          <a:effectRef idx="3">
            <a:schemeClr val="accent2"/>
          </a:effectRef>
          <a:fontRef idx="minor">
            <a:schemeClr val="lt1"/>
          </a:fontRef>
        </p:style>
        <p:txBody>
          <a:bodyPr>
            <a:noAutofit/>
          </a:bodyPr>
          <a:lstStyle/>
          <a:p>
            <a:r>
              <a:rPr lang="en-US" dirty="0" smtClean="0">
                <a:solidFill>
                  <a:schemeClr val="accent5">
                    <a:lumMod val="60000"/>
                    <a:lumOff val="40000"/>
                  </a:schemeClr>
                </a:solidFill>
                <a:latin typeface="Harlow Solid Italic" pitchFamily="82" charset="0"/>
              </a:rPr>
              <a:t>The riot was between the players</a:t>
            </a:r>
          </a:p>
          <a:p>
            <a:r>
              <a:rPr lang="en-US" dirty="0" smtClean="0">
                <a:solidFill>
                  <a:schemeClr val="accent5">
                    <a:lumMod val="60000"/>
                    <a:lumOff val="40000"/>
                  </a:schemeClr>
                </a:solidFill>
                <a:latin typeface="Harlow Solid Italic" pitchFamily="82" charset="0"/>
              </a:rPr>
              <a:t>13 people were killed by suffocation</a:t>
            </a:r>
          </a:p>
          <a:p>
            <a:r>
              <a:rPr lang="en-US" dirty="0" smtClean="0">
                <a:solidFill>
                  <a:schemeClr val="accent5">
                    <a:lumMod val="60000"/>
                    <a:lumOff val="40000"/>
                  </a:schemeClr>
                </a:solidFill>
                <a:latin typeface="Harlow Solid Italic" pitchFamily="82" charset="0"/>
              </a:rPr>
              <a:t>36 were severely injured</a:t>
            </a:r>
          </a:p>
          <a:p>
            <a:r>
              <a:rPr lang="en-US" dirty="0" smtClean="0">
                <a:solidFill>
                  <a:schemeClr val="accent5">
                    <a:lumMod val="60000"/>
                    <a:lumOff val="40000"/>
                  </a:schemeClr>
                </a:solidFill>
                <a:latin typeface="Harlow Solid Italic" pitchFamily="82" charset="0"/>
              </a:rPr>
              <a:t>All except a few where children between the ages of 11-16</a:t>
            </a:r>
            <a:endParaRPr lang="en-US" dirty="0">
              <a:solidFill>
                <a:schemeClr val="accent5">
                  <a:lumMod val="60000"/>
                  <a:lumOff val="40000"/>
                </a:schemeClr>
              </a:solidFill>
              <a:latin typeface="Harlow Solid Italic" pitchFamily="82" charset="0"/>
            </a:endParaRPr>
          </a:p>
        </p:txBody>
      </p:sp>
      <p:pic>
        <p:nvPicPr>
          <p:cNvPr id="11266" name="Picture 2" descr="http://upload.wikimedia.org/wikipedia/commons/thumb/b/b4/Cg-map.png/300px-Cg-map.png"/>
          <p:cNvPicPr>
            <a:picLocks noChangeAspect="1" noChangeArrowheads="1"/>
          </p:cNvPicPr>
          <p:nvPr/>
        </p:nvPicPr>
        <p:blipFill>
          <a:blip r:embed="rId2" cstate="print"/>
          <a:srcRect/>
          <a:stretch>
            <a:fillRect/>
          </a:stretch>
        </p:blipFill>
        <p:spPr bwMode="auto">
          <a:xfrm>
            <a:off x="4648200" y="457200"/>
            <a:ext cx="3848100" cy="5791200"/>
          </a:xfrm>
          <a:prstGeom prst="rect">
            <a:avLst/>
          </a:prstGeom>
          <a:noFill/>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strips(downLeft)">
                                      <p:cBhvr>
                                        <p:cTn id="7" dur="1000"/>
                                        <p:tgtEl>
                                          <p:spTgt spid="3">
                                            <p:bg/>
                                          </p:spTgt>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1000"/>
                                        <p:tgtEl>
                                          <p:spTgt spid="3">
                                            <p:txEl>
                                              <p:pRg st="0" end="0"/>
                                            </p:txEl>
                                          </p:spTgt>
                                        </p:tgtEl>
                                      </p:cBhvr>
                                    </p:animEffect>
                                  </p:childTnLst>
                                </p:cTn>
                              </p:par>
                            </p:childTnLst>
                          </p:cTn>
                        </p:par>
                        <p:par>
                          <p:cTn id="12" fill="hold">
                            <p:stCondLst>
                              <p:cond delay="2000"/>
                            </p:stCondLst>
                            <p:childTnLst>
                              <p:par>
                                <p:cTn id="13" presetID="18" presetClass="entr" presetSubtype="12"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strips(downLeft)">
                                      <p:cBhvr>
                                        <p:cTn id="15" dur="1000"/>
                                        <p:tgtEl>
                                          <p:spTgt spid="3">
                                            <p:txEl>
                                              <p:pRg st="1" end="1"/>
                                            </p:txEl>
                                          </p:spTgt>
                                        </p:tgtEl>
                                      </p:cBhvr>
                                    </p:animEffect>
                                  </p:childTnLst>
                                </p:cTn>
                              </p:par>
                            </p:childTnLst>
                          </p:cTn>
                        </p:par>
                        <p:par>
                          <p:cTn id="16" fill="hold">
                            <p:stCondLst>
                              <p:cond delay="3000"/>
                            </p:stCondLst>
                            <p:childTnLst>
                              <p:par>
                                <p:cTn id="17" presetID="18" presetClass="entr" presetSubtype="12"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strips(downLeft)">
                                      <p:cBhvr>
                                        <p:cTn id="19" dur="1000"/>
                                        <p:tgtEl>
                                          <p:spTgt spid="3">
                                            <p:txEl>
                                              <p:pRg st="2" end="2"/>
                                            </p:txEl>
                                          </p:spTgt>
                                        </p:tgtEl>
                                      </p:cBhvr>
                                    </p:animEffect>
                                  </p:childTnLst>
                                </p:cTn>
                              </p:par>
                            </p:childTnLst>
                          </p:cTn>
                        </p:par>
                        <p:par>
                          <p:cTn id="20" fill="hold">
                            <p:stCondLst>
                              <p:cond delay="4000"/>
                            </p:stCondLst>
                            <p:childTnLst>
                              <p:par>
                                <p:cTn id="21" presetID="18" presetClass="entr" presetSubtype="12"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strips(downLeft)">
                                      <p:cBhvr>
                                        <p:cTn id="23" dur="1000"/>
                                        <p:tgtEl>
                                          <p:spTgt spid="3">
                                            <p:txEl>
                                              <p:pRg st="3" end="3"/>
                                            </p:txEl>
                                          </p:spTgt>
                                        </p:tgtEl>
                                      </p:cBhvr>
                                    </p:animEffect>
                                  </p:childTnLst>
                                </p:cTn>
                              </p:par>
                            </p:childTnLst>
                          </p:cTn>
                        </p:par>
                        <p:par>
                          <p:cTn id="24" fill="hold">
                            <p:stCondLst>
                              <p:cond delay="5000"/>
                            </p:stCondLst>
                            <p:childTnLst>
                              <p:par>
                                <p:cTn id="25" presetID="2" presetClass="entr" presetSubtype="9" fill="hold" nodeType="afterEffect">
                                  <p:stCondLst>
                                    <p:cond delay="0"/>
                                  </p:stCondLst>
                                  <p:childTnLst>
                                    <p:set>
                                      <p:cBhvr>
                                        <p:cTn id="26" dur="1" fill="hold">
                                          <p:stCondLst>
                                            <p:cond delay="0"/>
                                          </p:stCondLst>
                                        </p:cTn>
                                        <p:tgtEl>
                                          <p:spTgt spid="11266"/>
                                        </p:tgtEl>
                                        <p:attrNameLst>
                                          <p:attrName>style.visibility</p:attrName>
                                        </p:attrNameLst>
                                      </p:cBhvr>
                                      <p:to>
                                        <p:strVal val="visible"/>
                                      </p:to>
                                    </p:set>
                                    <p:anim calcmode="lin" valueType="num">
                                      <p:cBhvr additive="base">
                                        <p:cTn id="27" dur="1000" fill="hold"/>
                                        <p:tgtEl>
                                          <p:spTgt spid="11266"/>
                                        </p:tgtEl>
                                        <p:attrNameLst>
                                          <p:attrName>ppt_x</p:attrName>
                                        </p:attrNameLst>
                                      </p:cBhvr>
                                      <p:tavLst>
                                        <p:tav tm="0">
                                          <p:val>
                                            <p:strVal val="0-#ppt_w/2"/>
                                          </p:val>
                                        </p:tav>
                                        <p:tav tm="100000">
                                          <p:val>
                                            <p:strVal val="#ppt_x"/>
                                          </p:val>
                                        </p:tav>
                                      </p:tavLst>
                                    </p:anim>
                                    <p:anim calcmode="lin" valueType="num">
                                      <p:cBhvr additive="base">
                                        <p:cTn id="28" dur="1000" fill="hold"/>
                                        <p:tgtEl>
                                          <p:spTgt spid="112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00082"/>
            </a:gs>
            <a:gs pos="30000">
              <a:srgbClr val="66008F"/>
            </a:gs>
            <a:gs pos="64999">
              <a:srgbClr val="BA0066"/>
            </a:gs>
            <a:gs pos="89999">
              <a:srgbClr val="FF0000"/>
            </a:gs>
            <a:gs pos="100000">
              <a:srgbClr val="FF8200"/>
            </a:gs>
          </a:gsLst>
          <a:lin ang="5400000" scaled="0"/>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686800" cy="1143000"/>
          </a:xfrm>
        </p:spPr>
        <p:style>
          <a:lnRef idx="0">
            <a:schemeClr val="accent1"/>
          </a:lnRef>
          <a:fillRef idx="3">
            <a:schemeClr val="accent1"/>
          </a:fillRef>
          <a:effectRef idx="3">
            <a:schemeClr val="accent1"/>
          </a:effectRef>
          <a:fontRef idx="minor">
            <a:schemeClr val="lt1"/>
          </a:fontRef>
        </p:style>
        <p:txBody>
          <a:bodyPr>
            <a:noAutofit/>
          </a:bodyPr>
          <a:lstStyle/>
          <a:p>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gerian" pitchFamily="82" charset="0"/>
              </a:rPr>
              <a:t>'FOOTBALL HOOLIGANISM'</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gerian" pitchFamily="82" charset="0"/>
            </a:endParaRPr>
          </a:p>
        </p:txBody>
      </p:sp>
      <p:sp>
        <p:nvSpPr>
          <p:cNvPr id="3" name="Content Placeholder 2"/>
          <p:cNvSpPr>
            <a:spLocks noGrp="1"/>
          </p:cNvSpPr>
          <p:nvPr>
            <p:ph idx="1"/>
          </p:nvPr>
        </p:nvSpPr>
        <p:spPr>
          <a:xfrm>
            <a:off x="4495800" y="1447800"/>
            <a:ext cx="4648200" cy="2667000"/>
          </a:xfrm>
        </p:spPr>
        <p:style>
          <a:lnRef idx="0">
            <a:schemeClr val="dk1"/>
          </a:lnRef>
          <a:fillRef idx="3">
            <a:schemeClr val="dk1"/>
          </a:fillRef>
          <a:effectRef idx="3">
            <a:schemeClr val="dk1"/>
          </a:effectRef>
          <a:fontRef idx="minor">
            <a:schemeClr val="lt1"/>
          </a:fontRef>
        </p:style>
        <p:txBody>
          <a:bodyPr>
            <a:normAutofit fontScale="85000" lnSpcReduction="20000"/>
          </a:bodyPr>
          <a:lstStyle/>
          <a:p>
            <a:pPr>
              <a:buFont typeface="Wingdings" pitchFamily="2" charset="2"/>
              <a:buChar char="v"/>
            </a:pPr>
            <a:r>
              <a:rPr lang="en-US" dirty="0" smtClean="0">
                <a:solidFill>
                  <a:srgbClr val="45DB4C"/>
                </a:solidFill>
              </a:rPr>
              <a:t>A hooligan is a violent young trouble maker who’s rowdy and violent and destroys things without thinking of the consequences</a:t>
            </a:r>
          </a:p>
          <a:p>
            <a:pPr lvl="1"/>
            <a:r>
              <a:rPr lang="en-US" dirty="0" smtClean="0">
                <a:solidFill>
                  <a:srgbClr val="45DB4C"/>
                </a:solidFill>
              </a:rPr>
              <a:t>Usually football or universities</a:t>
            </a:r>
          </a:p>
          <a:p>
            <a:pPr>
              <a:buFont typeface="Wingdings" pitchFamily="2" charset="2"/>
              <a:buChar char="v"/>
            </a:pPr>
            <a:endParaRPr lang="en-US" sz="2800" dirty="0" smtClean="0"/>
          </a:p>
        </p:txBody>
      </p:sp>
      <p:pic>
        <p:nvPicPr>
          <p:cNvPr id="5122" name="Picture 2" descr="http://www.football-hooligans.org/images/hooligans/europe/ultras_1.jpg"/>
          <p:cNvPicPr>
            <a:picLocks noChangeAspect="1" noChangeArrowheads="1"/>
          </p:cNvPicPr>
          <p:nvPr/>
        </p:nvPicPr>
        <p:blipFill>
          <a:blip r:embed="rId2" cstate="print"/>
          <a:srcRect/>
          <a:stretch>
            <a:fillRect/>
          </a:stretch>
        </p:blipFill>
        <p:spPr bwMode="auto">
          <a:xfrm>
            <a:off x="5029200" y="4038600"/>
            <a:ext cx="3810000" cy="2667000"/>
          </a:xfrm>
          <a:prstGeom prst="rect">
            <a:avLst/>
          </a:prstGeom>
          <a:ln w="190500" cap="sq">
            <a:solidFill>
              <a:srgbClr val="FF0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124" name="Picture 4" descr="A green firework display as ultras let off many flares"/>
          <p:cNvPicPr>
            <a:picLocks noChangeAspect="1" noChangeArrowheads="1"/>
          </p:cNvPicPr>
          <p:nvPr/>
        </p:nvPicPr>
        <p:blipFill>
          <a:blip r:embed="rId3" cstate="print"/>
          <a:srcRect/>
          <a:stretch>
            <a:fillRect/>
          </a:stretch>
        </p:blipFill>
        <p:spPr bwMode="auto">
          <a:xfrm>
            <a:off x="0" y="1905000"/>
            <a:ext cx="4286250" cy="4648200"/>
          </a:xfrm>
          <a:prstGeom prst="rect">
            <a:avLst/>
          </a:prstGeom>
          <a:ln w="190500" cap="sq">
            <a:solidFill>
              <a:schemeClr val="tx2">
                <a:lumMod val="7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par>
                          <p:cTn id="8" fill="hold">
                            <p:stCondLst>
                              <p:cond delay="1000"/>
                            </p:stCondLst>
                            <p:childTnLst>
                              <p:par>
                                <p:cTn id="9" presetID="18" presetClass="entr" presetSubtype="9"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upLeft)">
                                      <p:cBhvr>
                                        <p:cTn id="11" dur="1000"/>
                                        <p:tgtEl>
                                          <p:spTgt spid="3">
                                            <p:bg/>
                                          </p:spTgt>
                                        </p:tgtEl>
                                      </p:cBhvr>
                                    </p:animEffect>
                                  </p:childTnLst>
                                </p:cTn>
                              </p:par>
                            </p:childTnLst>
                          </p:cTn>
                        </p:par>
                        <p:par>
                          <p:cTn id="12" fill="hold">
                            <p:stCondLst>
                              <p:cond delay="2000"/>
                            </p:stCondLst>
                            <p:childTnLst>
                              <p:par>
                                <p:cTn id="13" presetID="18" presetClass="entr" presetSubtype="9"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upLeft)">
                                      <p:cBhvr>
                                        <p:cTn id="15" dur="1000"/>
                                        <p:tgtEl>
                                          <p:spTgt spid="3">
                                            <p:txEl>
                                              <p:pRg st="0" end="0"/>
                                            </p:txEl>
                                          </p:spTgt>
                                        </p:tgtEl>
                                      </p:cBhvr>
                                    </p:animEffect>
                                  </p:childTnLst>
                                </p:cTn>
                              </p:par>
                            </p:childTnLst>
                          </p:cTn>
                        </p:par>
                        <p:par>
                          <p:cTn id="16" fill="hold">
                            <p:stCondLst>
                              <p:cond delay="3000"/>
                            </p:stCondLst>
                            <p:childTnLst>
                              <p:par>
                                <p:cTn id="17" presetID="18" presetClass="entr" presetSubtype="9"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trips(upLeft)">
                                      <p:cBhvr>
                                        <p:cTn id="19" dur="1000"/>
                                        <p:tgtEl>
                                          <p:spTgt spid="3">
                                            <p:txEl>
                                              <p:pRg st="1" end="1"/>
                                            </p:txEl>
                                          </p:spTgt>
                                        </p:tgtEl>
                                      </p:cBhvr>
                                    </p:animEffect>
                                  </p:childTnLst>
                                </p:cTn>
                              </p:par>
                            </p:childTnLst>
                          </p:cTn>
                        </p:par>
                        <p:par>
                          <p:cTn id="20" fill="hold">
                            <p:stCondLst>
                              <p:cond delay="4000"/>
                            </p:stCondLst>
                            <p:childTnLst>
                              <p:par>
                                <p:cTn id="21" presetID="2" presetClass="entr" presetSubtype="6" fill="hold" nodeType="afterEffect">
                                  <p:stCondLst>
                                    <p:cond delay="0"/>
                                  </p:stCondLst>
                                  <p:childTnLst>
                                    <p:set>
                                      <p:cBhvr>
                                        <p:cTn id="22" dur="1" fill="hold">
                                          <p:stCondLst>
                                            <p:cond delay="0"/>
                                          </p:stCondLst>
                                        </p:cTn>
                                        <p:tgtEl>
                                          <p:spTgt spid="5124"/>
                                        </p:tgtEl>
                                        <p:attrNameLst>
                                          <p:attrName>style.visibility</p:attrName>
                                        </p:attrNameLst>
                                      </p:cBhvr>
                                      <p:to>
                                        <p:strVal val="visible"/>
                                      </p:to>
                                    </p:set>
                                    <p:anim calcmode="lin" valueType="num">
                                      <p:cBhvr additive="base">
                                        <p:cTn id="23" dur="1000" fill="hold"/>
                                        <p:tgtEl>
                                          <p:spTgt spid="5124"/>
                                        </p:tgtEl>
                                        <p:attrNameLst>
                                          <p:attrName>ppt_x</p:attrName>
                                        </p:attrNameLst>
                                      </p:cBhvr>
                                      <p:tavLst>
                                        <p:tav tm="0">
                                          <p:val>
                                            <p:strVal val="1+#ppt_w/2"/>
                                          </p:val>
                                        </p:tav>
                                        <p:tav tm="100000">
                                          <p:val>
                                            <p:strVal val="#ppt_x"/>
                                          </p:val>
                                        </p:tav>
                                      </p:tavLst>
                                    </p:anim>
                                    <p:anim calcmode="lin" valueType="num">
                                      <p:cBhvr additive="base">
                                        <p:cTn id="24" dur="1000" fill="hold"/>
                                        <p:tgtEl>
                                          <p:spTgt spid="5124"/>
                                        </p:tgtEl>
                                        <p:attrNameLst>
                                          <p:attrName>ppt_y</p:attrName>
                                        </p:attrNameLst>
                                      </p:cBhvr>
                                      <p:tavLst>
                                        <p:tav tm="0">
                                          <p:val>
                                            <p:strVal val="1+#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5122"/>
                                        </p:tgtEl>
                                        <p:attrNameLst>
                                          <p:attrName>style.visibility</p:attrName>
                                        </p:attrNameLst>
                                      </p:cBhvr>
                                      <p:to>
                                        <p:strVal val="visible"/>
                                      </p:to>
                                    </p:set>
                                    <p:anim calcmode="lin" valueType="num">
                                      <p:cBhvr additive="base">
                                        <p:cTn id="27" dur="1000" fill="hold"/>
                                        <p:tgtEl>
                                          <p:spTgt spid="5122"/>
                                        </p:tgtEl>
                                        <p:attrNameLst>
                                          <p:attrName>ppt_x</p:attrName>
                                        </p:attrNameLst>
                                      </p:cBhvr>
                                      <p:tavLst>
                                        <p:tav tm="0">
                                          <p:val>
                                            <p:strVal val="0-#ppt_w/2"/>
                                          </p:val>
                                        </p:tav>
                                        <p:tav tm="100000">
                                          <p:val>
                                            <p:strVal val="#ppt_x"/>
                                          </p:val>
                                        </p:tav>
                                      </p:tavLst>
                                    </p:anim>
                                    <p:anim calcmode="lin" valueType="num">
                                      <p:cBhvr additive="base">
                                        <p:cTn id="28" dur="1000" fill="hold"/>
                                        <p:tgtEl>
                                          <p:spTgt spid="51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45DB4C"/>
            </a:gs>
            <a:gs pos="39999">
              <a:srgbClr val="0A128C"/>
            </a:gs>
            <a:gs pos="70000">
              <a:srgbClr val="181CC7"/>
            </a:gs>
            <a:gs pos="88000">
              <a:srgbClr val="7005D4"/>
            </a:gs>
            <a:gs pos="100000">
              <a:srgbClr val="8C3D91"/>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US" dirty="0" smtClean="0"/>
              <a:t>Hooligan Battles</a:t>
            </a:r>
            <a:endParaRPr lang="en-US"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lstStyle/>
          <a:p>
            <a:r>
              <a:rPr lang="en-US" dirty="0" smtClean="0"/>
              <a:t>T</a:t>
            </a:r>
            <a:r>
              <a:rPr lang="en-US" dirty="0" smtClean="0"/>
              <a:t>hey </a:t>
            </a:r>
            <a:r>
              <a:rPr lang="en-US" dirty="0" smtClean="0"/>
              <a:t>consider </a:t>
            </a:r>
            <a:r>
              <a:rPr lang="en-US" dirty="0" smtClean="0"/>
              <a:t>riots</a:t>
            </a:r>
            <a:r>
              <a:rPr lang="en-US" dirty="0" smtClean="0"/>
              <a:t> </a:t>
            </a:r>
            <a:r>
              <a:rPr lang="en-US" dirty="0" smtClean="0"/>
              <a:t>a sport its called </a:t>
            </a:r>
            <a:r>
              <a:rPr lang="en-US" dirty="0" smtClean="0"/>
              <a:t>“fair play”. </a:t>
            </a:r>
            <a:endParaRPr lang="en-US" dirty="0" smtClean="0"/>
          </a:p>
          <a:p>
            <a:r>
              <a:rPr lang="en-US" dirty="0" smtClean="0"/>
              <a:t>In 2005 because it was filmed there was over 200 people on each team</a:t>
            </a:r>
          </a:p>
          <a:p>
            <a:r>
              <a:rPr lang="en-US" dirty="0" smtClean="0"/>
              <a:t>Rules</a:t>
            </a:r>
          </a:p>
          <a:p>
            <a:pPr lvl="1"/>
            <a:r>
              <a:rPr lang="en-US" dirty="0" smtClean="0"/>
              <a:t>No weapons</a:t>
            </a:r>
          </a:p>
          <a:p>
            <a:pPr lvl="1"/>
            <a:r>
              <a:rPr lang="en-US" dirty="0" smtClean="0"/>
              <a:t>Chose sides in advanced</a:t>
            </a:r>
          </a:p>
          <a:p>
            <a:endParaRPr lang="en-US" dirty="0"/>
          </a:p>
        </p:txBody>
      </p:sp>
      <p:pic>
        <p:nvPicPr>
          <p:cNvPr id="1026" name="Picture 2" descr="Russian Hooligan holds up flare"/>
          <p:cNvPicPr>
            <a:picLocks noChangeAspect="1" noChangeArrowheads="1"/>
          </p:cNvPicPr>
          <p:nvPr/>
        </p:nvPicPr>
        <p:blipFill>
          <a:blip r:embed="rId2" cstate="print"/>
          <a:srcRect/>
          <a:stretch>
            <a:fillRect/>
          </a:stretch>
        </p:blipFill>
        <p:spPr bwMode="auto">
          <a:xfrm>
            <a:off x="5334000" y="3352800"/>
            <a:ext cx="3577073" cy="3276600"/>
          </a:xfrm>
          <a:prstGeom prst="rect">
            <a:avLst/>
          </a:prstGeom>
          <a:ln w="190500" cap="sq">
            <a:solidFill>
              <a:schemeClr val="tx2"/>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downLeft)">
                                      <p:cBhvr>
                                        <p:cTn id="11" dur="1000"/>
                                        <p:tgtEl>
                                          <p:spTgt spid="3">
                                            <p:bg/>
                                          </p:spTgt>
                                        </p:tgtEl>
                                      </p:cBhvr>
                                    </p:animEffect>
                                  </p:childTnLst>
                                </p:cTn>
                              </p:par>
                            </p:childTnLst>
                          </p:cTn>
                        </p:par>
                        <p:par>
                          <p:cTn id="12" fill="hold">
                            <p:stCondLst>
                              <p:cond delay="1500"/>
                            </p:stCondLst>
                            <p:childTnLst>
                              <p:par>
                                <p:cTn id="13" presetID="18" presetClass="entr" presetSubtype="12"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1000"/>
                                        <p:tgtEl>
                                          <p:spTgt spid="3">
                                            <p:txEl>
                                              <p:pRg st="0" end="0"/>
                                            </p:txEl>
                                          </p:spTgt>
                                        </p:tgtEl>
                                      </p:cBhvr>
                                    </p:animEffect>
                                  </p:childTnLst>
                                </p:cTn>
                              </p:par>
                            </p:childTnLst>
                          </p:cTn>
                        </p:par>
                        <p:par>
                          <p:cTn id="16" fill="hold">
                            <p:stCondLst>
                              <p:cond delay="2500"/>
                            </p:stCondLst>
                            <p:childTnLst>
                              <p:par>
                                <p:cTn id="17" presetID="18" presetClass="entr" presetSubtype="12"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trips(downLeft)">
                                      <p:cBhvr>
                                        <p:cTn id="19" dur="1000"/>
                                        <p:tgtEl>
                                          <p:spTgt spid="3">
                                            <p:txEl>
                                              <p:pRg st="1" end="1"/>
                                            </p:txEl>
                                          </p:spTgt>
                                        </p:tgtEl>
                                      </p:cBhvr>
                                    </p:animEffect>
                                  </p:childTnLst>
                                </p:cTn>
                              </p:par>
                            </p:childTnLst>
                          </p:cTn>
                        </p:par>
                        <p:par>
                          <p:cTn id="20" fill="hold">
                            <p:stCondLst>
                              <p:cond delay="3500"/>
                            </p:stCondLst>
                            <p:childTnLst>
                              <p:par>
                                <p:cTn id="21" presetID="18" presetClass="entr" presetSubtype="12"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trips(downLeft)">
                                      <p:cBhvr>
                                        <p:cTn id="23" dur="1000"/>
                                        <p:tgtEl>
                                          <p:spTgt spid="3">
                                            <p:txEl>
                                              <p:pRg st="2" end="2"/>
                                            </p:txEl>
                                          </p:spTgt>
                                        </p:tgtEl>
                                      </p:cBhvr>
                                    </p:animEffect>
                                  </p:childTnLst>
                                </p:cTn>
                              </p:par>
                            </p:childTnLst>
                          </p:cTn>
                        </p:par>
                        <p:par>
                          <p:cTn id="24" fill="hold">
                            <p:stCondLst>
                              <p:cond delay="4500"/>
                            </p:stCondLst>
                            <p:childTnLst>
                              <p:par>
                                <p:cTn id="25" presetID="18" presetClass="entr" presetSubtype="12"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trips(downLeft)">
                                      <p:cBhvr>
                                        <p:cTn id="27" dur="1000"/>
                                        <p:tgtEl>
                                          <p:spTgt spid="3">
                                            <p:txEl>
                                              <p:pRg st="3" end="3"/>
                                            </p:txEl>
                                          </p:spTgt>
                                        </p:tgtEl>
                                      </p:cBhvr>
                                    </p:animEffect>
                                  </p:childTnLst>
                                </p:cTn>
                              </p:par>
                            </p:childTnLst>
                          </p:cTn>
                        </p:par>
                        <p:par>
                          <p:cTn id="28" fill="hold">
                            <p:stCondLst>
                              <p:cond delay="5500"/>
                            </p:stCondLst>
                            <p:childTnLst>
                              <p:par>
                                <p:cTn id="29" presetID="18" presetClass="entr" presetSubtype="12"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strips(downLeft)">
                                      <p:cBhvr>
                                        <p:cTn id="31" dur="1000"/>
                                        <p:tgtEl>
                                          <p:spTgt spid="3">
                                            <p:txEl>
                                              <p:pRg st="4" end="4"/>
                                            </p:txEl>
                                          </p:spTgt>
                                        </p:tgtEl>
                                      </p:cBhvr>
                                    </p:animEffect>
                                  </p:childTnLst>
                                </p:cTn>
                              </p:par>
                            </p:childTnLst>
                          </p:cTn>
                        </p:par>
                        <p:par>
                          <p:cTn id="32" fill="hold">
                            <p:stCondLst>
                              <p:cond delay="6500"/>
                            </p:stCondLst>
                            <p:childTnLst>
                              <p:par>
                                <p:cTn id="33" presetID="2" presetClass="entr" presetSubtype="9"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anim calcmode="lin" valueType="num">
                                      <p:cBhvr additive="base">
                                        <p:cTn id="35" dur="1000" fill="hold"/>
                                        <p:tgtEl>
                                          <p:spTgt spid="1026"/>
                                        </p:tgtEl>
                                        <p:attrNameLst>
                                          <p:attrName>ppt_x</p:attrName>
                                        </p:attrNameLst>
                                      </p:cBhvr>
                                      <p:tavLst>
                                        <p:tav tm="0">
                                          <p:val>
                                            <p:strVal val="0-#ppt_w/2"/>
                                          </p:val>
                                        </p:tav>
                                        <p:tav tm="100000">
                                          <p:val>
                                            <p:strVal val="#ppt_x"/>
                                          </p:val>
                                        </p:tav>
                                      </p:tavLst>
                                    </p:anim>
                                    <p:anim calcmode="lin" valueType="num">
                                      <p:cBhvr additive="base">
                                        <p:cTn id="36" dur="1000" fill="hold"/>
                                        <p:tgtEl>
                                          <p:spTgt spid="10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0">
              <a:srgbClr val="000000"/>
            </a:gs>
            <a:gs pos="20000">
              <a:srgbClr val="000040"/>
            </a:gs>
            <a:gs pos="50000">
              <a:srgbClr val="400040"/>
            </a:gs>
            <a:gs pos="75000">
              <a:srgbClr val="8F0040"/>
            </a:gs>
            <a:gs pos="89999">
              <a:srgbClr val="F27300"/>
            </a:gs>
            <a:gs pos="100000">
              <a:srgbClr val="FFBF00"/>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924800" cy="1249362"/>
          </a:xfrm>
          <a:gradFill flip="none" rotWithShape="1">
            <a:gsLst>
              <a:gs pos="0">
                <a:schemeClr val="tx1"/>
              </a:gs>
              <a:gs pos="30000">
                <a:schemeClr val="tx1"/>
              </a:gs>
              <a:gs pos="64999">
                <a:schemeClr val="tx1"/>
              </a:gs>
              <a:gs pos="81000">
                <a:srgbClr val="F60000"/>
              </a:gs>
            </a:gsLst>
            <a:path path="circle">
              <a:fillToRect r="100000" b="100000"/>
            </a:path>
            <a:tileRect l="-100000" t="-100000"/>
          </a:gradFill>
        </p:spPr>
        <p:style>
          <a:lnRef idx="3">
            <a:schemeClr val="lt1"/>
          </a:lnRef>
          <a:fillRef idx="1">
            <a:schemeClr val="accent2"/>
          </a:fillRef>
          <a:effectRef idx="1">
            <a:schemeClr val="accent2"/>
          </a:effectRef>
          <a:fontRef idx="minor">
            <a:schemeClr val="lt1"/>
          </a:fontRef>
        </p:style>
        <p:txBody>
          <a:bodyPr/>
          <a:lstStyle/>
          <a:p>
            <a:r>
              <a:rPr lang="en-US" dirty="0" smtClean="0">
                <a:solidFill>
                  <a:schemeClr val="bg1"/>
                </a:solidFill>
              </a:rPr>
              <a:t>Russian Hooligans</a:t>
            </a:r>
            <a:endParaRPr lang="en-US" dirty="0">
              <a:solidFill>
                <a:schemeClr val="bg1"/>
              </a:solidFill>
            </a:endParaRPr>
          </a:p>
        </p:txBody>
      </p:sp>
      <p:sp>
        <p:nvSpPr>
          <p:cNvPr id="3" name="Content Placeholder 2"/>
          <p:cNvSpPr>
            <a:spLocks noGrp="1"/>
          </p:cNvSpPr>
          <p:nvPr>
            <p:ph idx="1"/>
          </p:nvPr>
        </p:nvSpPr>
        <p:spPr>
          <a:xfrm>
            <a:off x="4191000" y="2057400"/>
            <a:ext cx="4648200" cy="1981200"/>
          </a:xfrm>
        </p:spPr>
        <p:style>
          <a:lnRef idx="3">
            <a:schemeClr val="lt1"/>
          </a:lnRef>
          <a:fillRef idx="1">
            <a:schemeClr val="accent1"/>
          </a:fillRef>
          <a:effectRef idx="1">
            <a:schemeClr val="accent1"/>
          </a:effectRef>
          <a:fontRef idx="minor">
            <a:schemeClr val="lt1"/>
          </a:fontRef>
        </p:style>
        <p:txBody>
          <a:bodyPr>
            <a:normAutofit fontScale="70000" lnSpcReduction="20000"/>
          </a:bodyPr>
          <a:lstStyle/>
          <a:p>
            <a:r>
              <a:rPr lang="en-US" dirty="0" smtClean="0">
                <a:solidFill>
                  <a:schemeClr val="bg1"/>
                </a:solidFill>
              </a:rPr>
              <a:t>They are known for there violent behavior for football.</a:t>
            </a:r>
          </a:p>
          <a:p>
            <a:r>
              <a:rPr lang="en-US" dirty="0" smtClean="0">
                <a:solidFill>
                  <a:schemeClr val="bg1"/>
                </a:solidFill>
              </a:rPr>
              <a:t>The Russian Army ruled the football stadium and at times were worst then the fans beating them viciously.</a:t>
            </a:r>
          </a:p>
          <a:p>
            <a:endParaRPr lang="en-US" dirty="0"/>
          </a:p>
        </p:txBody>
      </p:sp>
      <p:pic>
        <p:nvPicPr>
          <p:cNvPr id="6146" name="Picture 2" descr="Zenit St Petersburg Hooligans and CSKA Moscow hooligans are policed by the army"/>
          <p:cNvPicPr>
            <a:picLocks noChangeAspect="1" noChangeArrowheads="1"/>
          </p:cNvPicPr>
          <p:nvPr/>
        </p:nvPicPr>
        <p:blipFill>
          <a:blip r:embed="rId2" cstate="print"/>
          <a:srcRect/>
          <a:stretch>
            <a:fillRect/>
          </a:stretch>
        </p:blipFill>
        <p:spPr bwMode="auto">
          <a:xfrm>
            <a:off x="3886200" y="4343400"/>
            <a:ext cx="5181600" cy="2286000"/>
          </a:xfrm>
          <a:prstGeom prst="rect">
            <a:avLst/>
          </a:prstGeom>
          <a:ln w="190500" cap="sq">
            <a:solidFill>
              <a:schemeClr val="tx1">
                <a:lumMod val="95000"/>
                <a:lumOff val="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194" name="Picture 2" descr="http://i.dailymail.co.uk/i/pix/2008/05/19/article-0-013FB37700000578-542_468x470.jpg"/>
          <p:cNvPicPr>
            <a:picLocks noChangeAspect="1" noChangeArrowheads="1"/>
          </p:cNvPicPr>
          <p:nvPr/>
        </p:nvPicPr>
        <p:blipFill>
          <a:blip r:embed="rId3" cstate="print"/>
          <a:srcRect/>
          <a:stretch>
            <a:fillRect/>
          </a:stretch>
        </p:blipFill>
        <p:spPr bwMode="auto">
          <a:xfrm>
            <a:off x="152400" y="1914525"/>
            <a:ext cx="3505200" cy="4486275"/>
          </a:xfrm>
          <a:prstGeom prst="rect">
            <a:avLst/>
          </a:prstGeom>
          <a:ln w="190500" cap="sq">
            <a:solidFill>
              <a:srgbClr val="C00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par>
                          <p:cTn id="8" fill="hold">
                            <p:stCondLst>
                              <p:cond delay="1000"/>
                            </p:stCondLst>
                            <p:childTnLst>
                              <p:par>
                                <p:cTn id="9" presetID="18" presetClass="entr" presetSubtype="6"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downRight)">
                                      <p:cBhvr>
                                        <p:cTn id="11" dur="1000"/>
                                        <p:tgtEl>
                                          <p:spTgt spid="3">
                                            <p:bg/>
                                          </p:spTgt>
                                        </p:tgtEl>
                                      </p:cBhvr>
                                    </p:animEffect>
                                  </p:childTnLst>
                                </p:cTn>
                              </p:par>
                            </p:childTnLst>
                          </p:cTn>
                        </p:par>
                        <p:par>
                          <p:cTn id="12" fill="hold">
                            <p:stCondLst>
                              <p:cond delay="2000"/>
                            </p:stCondLst>
                            <p:childTnLst>
                              <p:par>
                                <p:cTn id="13" presetID="18" presetClass="entr" presetSubtype="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Right)">
                                      <p:cBhvr>
                                        <p:cTn id="15" dur="1000"/>
                                        <p:tgtEl>
                                          <p:spTgt spid="3">
                                            <p:txEl>
                                              <p:pRg st="0" end="0"/>
                                            </p:txEl>
                                          </p:spTgt>
                                        </p:tgtEl>
                                      </p:cBhvr>
                                    </p:animEffect>
                                  </p:childTnLst>
                                </p:cTn>
                              </p:par>
                            </p:childTnLst>
                          </p:cTn>
                        </p:par>
                        <p:par>
                          <p:cTn id="16" fill="hold">
                            <p:stCondLst>
                              <p:cond delay="3000"/>
                            </p:stCondLst>
                            <p:childTnLst>
                              <p:par>
                                <p:cTn id="17" presetID="18" presetClass="entr" presetSubtype="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trips(downRight)">
                                      <p:cBhvr>
                                        <p:cTn id="19" dur="1000"/>
                                        <p:tgtEl>
                                          <p:spTgt spid="3">
                                            <p:txEl>
                                              <p:pRg st="1" end="1"/>
                                            </p:txEl>
                                          </p:spTgt>
                                        </p:tgtEl>
                                      </p:cBhvr>
                                    </p:animEffect>
                                  </p:childTnLst>
                                </p:cTn>
                              </p:par>
                            </p:childTnLst>
                          </p:cTn>
                        </p:par>
                        <p:par>
                          <p:cTn id="20" fill="hold">
                            <p:stCondLst>
                              <p:cond delay="4000"/>
                            </p:stCondLst>
                            <p:childTnLst>
                              <p:par>
                                <p:cTn id="21" presetID="2" presetClass="entr" presetSubtype="9" fill="hold" nodeType="afterEffect">
                                  <p:stCondLst>
                                    <p:cond delay="0"/>
                                  </p:stCondLst>
                                  <p:childTnLst>
                                    <p:set>
                                      <p:cBhvr>
                                        <p:cTn id="22" dur="1" fill="hold">
                                          <p:stCondLst>
                                            <p:cond delay="0"/>
                                          </p:stCondLst>
                                        </p:cTn>
                                        <p:tgtEl>
                                          <p:spTgt spid="6146"/>
                                        </p:tgtEl>
                                        <p:attrNameLst>
                                          <p:attrName>style.visibility</p:attrName>
                                        </p:attrNameLst>
                                      </p:cBhvr>
                                      <p:to>
                                        <p:strVal val="visible"/>
                                      </p:to>
                                    </p:set>
                                    <p:anim calcmode="lin" valueType="num">
                                      <p:cBhvr additive="base">
                                        <p:cTn id="23" dur="1000" fill="hold"/>
                                        <p:tgtEl>
                                          <p:spTgt spid="6146"/>
                                        </p:tgtEl>
                                        <p:attrNameLst>
                                          <p:attrName>ppt_x</p:attrName>
                                        </p:attrNameLst>
                                      </p:cBhvr>
                                      <p:tavLst>
                                        <p:tav tm="0">
                                          <p:val>
                                            <p:strVal val="0-#ppt_w/2"/>
                                          </p:val>
                                        </p:tav>
                                        <p:tav tm="100000">
                                          <p:val>
                                            <p:strVal val="#ppt_x"/>
                                          </p:val>
                                        </p:tav>
                                      </p:tavLst>
                                    </p:anim>
                                    <p:anim calcmode="lin" valueType="num">
                                      <p:cBhvr additive="base">
                                        <p:cTn id="24" dur="1000" fill="hold"/>
                                        <p:tgtEl>
                                          <p:spTgt spid="6146"/>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8194"/>
                                        </p:tgtEl>
                                        <p:attrNameLst>
                                          <p:attrName>style.visibility</p:attrName>
                                        </p:attrNameLst>
                                      </p:cBhvr>
                                      <p:to>
                                        <p:strVal val="visible"/>
                                      </p:to>
                                    </p:set>
                                    <p:anim calcmode="lin" valueType="num">
                                      <p:cBhvr additive="base">
                                        <p:cTn id="27" dur="1000" fill="hold"/>
                                        <p:tgtEl>
                                          <p:spTgt spid="8194"/>
                                        </p:tgtEl>
                                        <p:attrNameLst>
                                          <p:attrName>ppt_x</p:attrName>
                                        </p:attrNameLst>
                                      </p:cBhvr>
                                      <p:tavLst>
                                        <p:tav tm="0">
                                          <p:val>
                                            <p:strVal val="1+#ppt_w/2"/>
                                          </p:val>
                                        </p:tav>
                                        <p:tav tm="100000">
                                          <p:val>
                                            <p:strVal val="#ppt_x"/>
                                          </p:val>
                                        </p:tav>
                                      </p:tavLst>
                                    </p:anim>
                                    <p:anim calcmode="lin" valueType="num">
                                      <p:cBhvr additive="base">
                                        <p:cTn id="28" dur="1000" fill="hold"/>
                                        <p:tgtEl>
                                          <p:spTgt spid="819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8000">
              <a:schemeClr val="tx1"/>
            </a:gs>
            <a:gs pos="13000">
              <a:schemeClr val="tx1"/>
            </a:gs>
            <a:gs pos="21001">
              <a:schemeClr val="tx1"/>
            </a:gs>
            <a:gs pos="52000">
              <a:schemeClr val="tx1"/>
            </a:gs>
            <a:gs pos="56000">
              <a:srgbClr val="9C6563"/>
            </a:gs>
            <a:gs pos="58000">
              <a:srgbClr val="80302D"/>
            </a:gs>
            <a:gs pos="71001">
              <a:srgbClr val="C0524E"/>
            </a:gs>
            <a:gs pos="94000">
              <a:srgbClr val="EBDAD4"/>
            </a:gs>
            <a:gs pos="100000">
              <a:srgbClr val="55261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smtClean="0">
                <a:latin typeface="Algerian" pitchFamily="82" charset="0"/>
              </a:rPr>
              <a:t>Polish</a:t>
            </a:r>
            <a:endParaRPr lang="en-US" dirty="0">
              <a:latin typeface="Algerian" pitchFamily="82" charset="0"/>
            </a:endParaRPr>
          </a:p>
        </p:txBody>
      </p:sp>
      <p:sp>
        <p:nvSpPr>
          <p:cNvPr id="3" name="Content Placeholder 2"/>
          <p:cNvSpPr>
            <a:spLocks noGrp="1"/>
          </p:cNvSpPr>
          <p:nvPr>
            <p:ph idx="1"/>
          </p:nvPr>
        </p:nvSpPr>
        <p:spPr>
          <a:xfrm>
            <a:off x="228600" y="1600200"/>
            <a:ext cx="8229600" cy="4525963"/>
          </a:xfrm>
        </p:spPr>
        <p:style>
          <a:lnRef idx="2">
            <a:schemeClr val="accent4">
              <a:shade val="50000"/>
            </a:schemeClr>
          </a:lnRef>
          <a:fillRef idx="1">
            <a:schemeClr val="accent4"/>
          </a:fillRef>
          <a:effectRef idx="0">
            <a:schemeClr val="accent4"/>
          </a:effectRef>
          <a:fontRef idx="minor">
            <a:schemeClr val="lt1"/>
          </a:fontRef>
        </p:style>
        <p:txBody>
          <a:bodyPr/>
          <a:lstStyle/>
          <a:p>
            <a:r>
              <a:rPr lang="en-US" dirty="0" smtClean="0">
                <a:solidFill>
                  <a:schemeClr val="accent5">
                    <a:lumMod val="40000"/>
                    <a:lumOff val="60000"/>
                  </a:schemeClr>
                </a:solidFill>
              </a:rPr>
              <a:t>When the unemployment rate raised in 1990 this made a lot of people angry</a:t>
            </a:r>
          </a:p>
          <a:p>
            <a:r>
              <a:rPr lang="en-US" dirty="0" smtClean="0">
                <a:solidFill>
                  <a:schemeClr val="accent5">
                    <a:lumMod val="40000"/>
                    <a:lumOff val="60000"/>
                  </a:schemeClr>
                </a:solidFill>
              </a:rPr>
              <a:t>They released there anger destroying things.</a:t>
            </a:r>
          </a:p>
          <a:p>
            <a:r>
              <a:rPr lang="en-US" dirty="0" smtClean="0">
                <a:solidFill>
                  <a:schemeClr val="accent5">
                    <a:lumMod val="40000"/>
                    <a:lumOff val="60000"/>
                  </a:schemeClr>
                </a:solidFill>
              </a:rPr>
              <a:t>They tried copy England who has a huge reputation for sport riots.</a:t>
            </a:r>
          </a:p>
          <a:p>
            <a:endParaRPr lang="en-US" dirty="0"/>
          </a:p>
        </p:txBody>
      </p:sp>
      <p:pic>
        <p:nvPicPr>
          <p:cNvPr id="24578" name="Picture 2" descr="Polish riot police struggle to hold back Polish football hooligans"/>
          <p:cNvPicPr>
            <a:picLocks noChangeAspect="1" noChangeArrowheads="1"/>
          </p:cNvPicPr>
          <p:nvPr/>
        </p:nvPicPr>
        <p:blipFill>
          <a:blip r:embed="rId3" cstate="print"/>
          <a:srcRect/>
          <a:stretch>
            <a:fillRect/>
          </a:stretch>
        </p:blipFill>
        <p:spPr bwMode="auto">
          <a:xfrm>
            <a:off x="5105400" y="3962400"/>
            <a:ext cx="3581400" cy="2693215"/>
          </a:xfrm>
          <a:prstGeom prst="rect">
            <a:avLst/>
          </a:prstGeom>
          <a:solidFill>
            <a:srgbClr val="FFFFFF">
              <a:shade val="85000"/>
            </a:srgbClr>
          </a:solidFill>
          <a:ln w="190500" cap="rnd">
            <a:solidFill>
              <a:srgbClr val="F600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4580" name="Picture 4" descr="Polish Ultras making a display"/>
          <p:cNvPicPr>
            <a:picLocks noChangeAspect="1" noChangeArrowheads="1"/>
          </p:cNvPicPr>
          <p:nvPr/>
        </p:nvPicPr>
        <p:blipFill>
          <a:blip r:embed="rId4" cstate="print"/>
          <a:srcRect/>
          <a:stretch>
            <a:fillRect/>
          </a:stretch>
        </p:blipFill>
        <p:spPr bwMode="auto">
          <a:xfrm>
            <a:off x="228600" y="4419600"/>
            <a:ext cx="4286250" cy="1905000"/>
          </a:xfrm>
          <a:prstGeom prst="rect">
            <a:avLst/>
          </a:prstGeom>
          <a:solidFill>
            <a:srgbClr val="FFFFFF">
              <a:shade val="85000"/>
            </a:srgbClr>
          </a:solidFill>
          <a:ln w="88900" cap="sq">
            <a:solidFill>
              <a:schemeClr val="tx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downLeft)">
                                      <p:cBhvr>
                                        <p:cTn id="11" dur="1000"/>
                                        <p:tgtEl>
                                          <p:spTgt spid="3">
                                            <p:bg/>
                                          </p:spTgt>
                                        </p:tgtEl>
                                      </p:cBhvr>
                                    </p:animEffect>
                                  </p:childTnLst>
                                </p:cTn>
                              </p:par>
                            </p:childTnLst>
                          </p:cTn>
                        </p:par>
                        <p:par>
                          <p:cTn id="12" fill="hold">
                            <p:stCondLst>
                              <p:cond delay="2000"/>
                            </p:stCondLst>
                            <p:childTnLst>
                              <p:par>
                                <p:cTn id="13" presetID="18" presetClass="entr" presetSubtype="12"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1000"/>
                                        <p:tgtEl>
                                          <p:spTgt spid="3">
                                            <p:txEl>
                                              <p:pRg st="0" end="0"/>
                                            </p:txEl>
                                          </p:spTgt>
                                        </p:tgtEl>
                                      </p:cBhvr>
                                    </p:animEffect>
                                  </p:childTnLst>
                                </p:cTn>
                              </p:par>
                            </p:childTnLst>
                          </p:cTn>
                        </p:par>
                        <p:par>
                          <p:cTn id="16" fill="hold">
                            <p:stCondLst>
                              <p:cond delay="3000"/>
                            </p:stCondLst>
                            <p:childTnLst>
                              <p:par>
                                <p:cTn id="17" presetID="18" presetClass="entr" presetSubtype="12"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trips(downLeft)">
                                      <p:cBhvr>
                                        <p:cTn id="19" dur="1000"/>
                                        <p:tgtEl>
                                          <p:spTgt spid="3">
                                            <p:txEl>
                                              <p:pRg st="1" end="1"/>
                                            </p:txEl>
                                          </p:spTgt>
                                        </p:tgtEl>
                                      </p:cBhvr>
                                    </p:animEffect>
                                  </p:childTnLst>
                                </p:cTn>
                              </p:par>
                            </p:childTnLst>
                          </p:cTn>
                        </p:par>
                        <p:par>
                          <p:cTn id="20" fill="hold">
                            <p:stCondLst>
                              <p:cond delay="4000"/>
                            </p:stCondLst>
                            <p:childTnLst>
                              <p:par>
                                <p:cTn id="21" presetID="18" presetClass="entr" presetSubtype="12"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trips(downLeft)">
                                      <p:cBhvr>
                                        <p:cTn id="23" dur="1000"/>
                                        <p:tgtEl>
                                          <p:spTgt spid="3">
                                            <p:txEl>
                                              <p:pRg st="2" end="2"/>
                                            </p:txEl>
                                          </p:spTgt>
                                        </p:tgtEl>
                                      </p:cBhvr>
                                    </p:animEffect>
                                  </p:childTnLst>
                                </p:cTn>
                              </p:par>
                            </p:childTnLst>
                          </p:cTn>
                        </p:par>
                        <p:par>
                          <p:cTn id="24" fill="hold">
                            <p:stCondLst>
                              <p:cond delay="5000"/>
                            </p:stCondLst>
                            <p:childTnLst>
                              <p:par>
                                <p:cTn id="25" presetID="2" presetClass="entr" presetSubtype="3" fill="hold" nodeType="afterEffect">
                                  <p:stCondLst>
                                    <p:cond delay="0"/>
                                  </p:stCondLst>
                                  <p:childTnLst>
                                    <p:set>
                                      <p:cBhvr>
                                        <p:cTn id="26" dur="1" fill="hold">
                                          <p:stCondLst>
                                            <p:cond delay="0"/>
                                          </p:stCondLst>
                                        </p:cTn>
                                        <p:tgtEl>
                                          <p:spTgt spid="24580"/>
                                        </p:tgtEl>
                                        <p:attrNameLst>
                                          <p:attrName>style.visibility</p:attrName>
                                        </p:attrNameLst>
                                      </p:cBhvr>
                                      <p:to>
                                        <p:strVal val="visible"/>
                                      </p:to>
                                    </p:set>
                                    <p:anim calcmode="lin" valueType="num">
                                      <p:cBhvr additive="base">
                                        <p:cTn id="27" dur="1000" fill="hold"/>
                                        <p:tgtEl>
                                          <p:spTgt spid="24580"/>
                                        </p:tgtEl>
                                        <p:attrNameLst>
                                          <p:attrName>ppt_x</p:attrName>
                                        </p:attrNameLst>
                                      </p:cBhvr>
                                      <p:tavLst>
                                        <p:tav tm="0">
                                          <p:val>
                                            <p:strVal val="1+#ppt_w/2"/>
                                          </p:val>
                                        </p:tav>
                                        <p:tav tm="100000">
                                          <p:val>
                                            <p:strVal val="#ppt_x"/>
                                          </p:val>
                                        </p:tav>
                                      </p:tavLst>
                                    </p:anim>
                                    <p:anim calcmode="lin" valueType="num">
                                      <p:cBhvr additive="base">
                                        <p:cTn id="28" dur="1000" fill="hold"/>
                                        <p:tgtEl>
                                          <p:spTgt spid="24580"/>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24578"/>
                                        </p:tgtEl>
                                        <p:attrNameLst>
                                          <p:attrName>style.visibility</p:attrName>
                                        </p:attrNameLst>
                                      </p:cBhvr>
                                      <p:to>
                                        <p:strVal val="visible"/>
                                      </p:to>
                                    </p:set>
                                    <p:anim calcmode="lin" valueType="num">
                                      <p:cBhvr additive="base">
                                        <p:cTn id="31" dur="1000" fill="hold"/>
                                        <p:tgtEl>
                                          <p:spTgt spid="24578"/>
                                        </p:tgtEl>
                                        <p:attrNameLst>
                                          <p:attrName>ppt_x</p:attrName>
                                        </p:attrNameLst>
                                      </p:cBhvr>
                                      <p:tavLst>
                                        <p:tav tm="0">
                                          <p:val>
                                            <p:strVal val="0-#ppt_w/2"/>
                                          </p:val>
                                        </p:tav>
                                        <p:tav tm="100000">
                                          <p:val>
                                            <p:strVal val="#ppt_x"/>
                                          </p:val>
                                        </p:tav>
                                      </p:tavLst>
                                    </p:anim>
                                    <p:anim calcmode="lin" valueType="num">
                                      <p:cBhvr additive="base">
                                        <p:cTn id="32" dur="1000" fill="hold"/>
                                        <p:tgtEl>
                                          <p:spTgt spid="245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95000">
                <a:schemeClr val="tx1"/>
              </a:gs>
              <a:gs pos="16000">
                <a:srgbClr val="00CCCC"/>
              </a:gs>
              <a:gs pos="47000">
                <a:srgbClr val="9999FF"/>
              </a:gs>
              <a:gs pos="60001">
                <a:srgbClr val="2E6792"/>
              </a:gs>
              <a:gs pos="71001">
                <a:srgbClr val="3333CC"/>
              </a:gs>
              <a:gs pos="81000">
                <a:srgbClr val="1170FF"/>
              </a:gs>
              <a:gs pos="100000">
                <a:srgbClr val="006699"/>
              </a:gs>
            </a:gsLst>
            <a:lin ang="2700000" scaled="1"/>
            <a:tileRect/>
          </a:gradFill>
        </p:spPr>
        <p:txBody>
          <a:bodyPr>
            <a:normAutofit/>
          </a:bodyPr>
          <a:lstStyle/>
          <a:p>
            <a:r>
              <a:rPr lang="en-US" dirty="0" smtClean="0">
                <a:latin typeface="Algerian" pitchFamily="82" charset="0"/>
              </a:rPr>
              <a:t>Italian Hooligans</a:t>
            </a:r>
            <a:endParaRPr lang="en-US" dirty="0">
              <a:latin typeface="Algerian" pitchFamily="82" charset="0"/>
            </a:endParaRPr>
          </a:p>
        </p:txBody>
      </p:sp>
      <p:sp>
        <p:nvSpPr>
          <p:cNvPr id="3" name="Content Placeholder 2"/>
          <p:cNvSpPr>
            <a:spLocks noGrp="1"/>
          </p:cNvSpPr>
          <p:nvPr>
            <p:ph idx="1"/>
          </p:nvPr>
        </p:nvSpPr>
        <p:spPr>
          <a:xfrm>
            <a:off x="4953000" y="1600200"/>
            <a:ext cx="3733800" cy="2895600"/>
          </a:xfrm>
          <a:gradFill>
            <a:gsLst>
              <a:gs pos="0">
                <a:schemeClr val="tx1"/>
              </a:gs>
              <a:gs pos="25000">
                <a:srgbClr val="21D6E0"/>
              </a:gs>
              <a:gs pos="75000">
                <a:srgbClr val="0087E6"/>
              </a:gs>
              <a:gs pos="100000">
                <a:srgbClr val="005CBF"/>
              </a:gs>
            </a:gsLst>
            <a:lin ang="13500000" scaled="0"/>
          </a:gradFill>
        </p:spPr>
        <p:txBody>
          <a:bodyPr>
            <a:normAutofit fontScale="70000" lnSpcReduction="20000"/>
          </a:bodyPr>
          <a:lstStyle/>
          <a:p>
            <a:r>
              <a:rPr lang="en-US" dirty="0" smtClean="0"/>
              <a:t>Italian put on shows at their sporting events making banners and having </a:t>
            </a:r>
            <a:r>
              <a:rPr lang="en-US" dirty="0" smtClean="0"/>
              <a:t>flares, smoke effects and </a:t>
            </a:r>
            <a:r>
              <a:rPr lang="en-US" dirty="0" smtClean="0"/>
              <a:t>fireworks.</a:t>
            </a:r>
          </a:p>
          <a:p>
            <a:r>
              <a:rPr lang="en-US" dirty="0" smtClean="0"/>
              <a:t>They will do anything to support their teams they will fight for it using things like knives and other weapons.</a:t>
            </a:r>
          </a:p>
          <a:p>
            <a:endParaRPr lang="en-US" dirty="0"/>
          </a:p>
        </p:txBody>
      </p:sp>
      <p:sp>
        <p:nvSpPr>
          <p:cNvPr id="4" name="TextBox 3"/>
          <p:cNvSpPr txBox="1"/>
          <p:nvPr/>
        </p:nvSpPr>
        <p:spPr>
          <a:xfrm>
            <a:off x="533400" y="4876800"/>
            <a:ext cx="3200400" cy="1754326"/>
          </a:xfrm>
          <a:prstGeom prst="rect">
            <a:avLst/>
          </a:prstGeom>
          <a:gradFill flip="none" rotWithShape="1">
            <a:gsLst>
              <a:gs pos="8000">
                <a:schemeClr val="tx1"/>
              </a:gs>
              <a:gs pos="25000">
                <a:srgbClr val="21D6E0"/>
              </a:gs>
              <a:gs pos="75000">
                <a:srgbClr val="0087E6"/>
              </a:gs>
              <a:gs pos="100000">
                <a:srgbClr val="005CBF"/>
              </a:gs>
            </a:gsLst>
            <a:lin ang="13500000" scaled="1"/>
            <a:tileRect/>
          </a:gradFill>
        </p:spPr>
        <p:txBody>
          <a:bodyPr wrap="square" rtlCol="0">
            <a:spAutoFit/>
          </a:bodyPr>
          <a:lstStyle/>
          <a:p>
            <a:r>
              <a:rPr lang="en-US" dirty="0" smtClean="0"/>
              <a:t>The highest profile case was at the game between </a:t>
            </a:r>
            <a:r>
              <a:rPr lang="en-US" dirty="0" smtClean="0"/>
              <a:t>Catania and </a:t>
            </a:r>
            <a:r>
              <a:rPr lang="en-US" dirty="0" smtClean="0"/>
              <a:t>Palermo where a police officer was killed from a home made bomb.  The police now try and use tighter security </a:t>
            </a:r>
            <a:endParaRPr lang="en-US" dirty="0"/>
          </a:p>
        </p:txBody>
      </p:sp>
      <p:pic>
        <p:nvPicPr>
          <p:cNvPr id="5122" name="Picture 2" descr="Italian football stadium where Catania ultras killed a police after battles outside"/>
          <p:cNvPicPr>
            <a:picLocks noChangeAspect="1" noChangeArrowheads="1"/>
          </p:cNvPicPr>
          <p:nvPr/>
        </p:nvPicPr>
        <p:blipFill>
          <a:blip r:embed="rId2" cstate="print"/>
          <a:srcRect/>
          <a:stretch>
            <a:fillRect/>
          </a:stretch>
        </p:blipFill>
        <p:spPr bwMode="auto">
          <a:xfrm>
            <a:off x="381000" y="1752600"/>
            <a:ext cx="4133850" cy="2755900"/>
          </a:xfrm>
          <a:prstGeom prst="rect">
            <a:avLst/>
          </a:prstGeom>
          <a:ln w="228600" cap="sq" cmpd="thickThin">
            <a:solidFill>
              <a:schemeClr val="tx1"/>
            </a:solidFill>
            <a:prstDash val="solid"/>
            <a:miter lim="800000"/>
          </a:ln>
          <a:effectLst>
            <a:innerShdw blurRad="76200">
              <a:srgbClr val="000000"/>
            </a:innerShdw>
          </a:effectLst>
        </p:spPr>
      </p:pic>
      <p:pic>
        <p:nvPicPr>
          <p:cNvPr id="5124" name="Picture 4" descr="Italian Ultras display amazing passion for there clubs"/>
          <p:cNvPicPr>
            <a:picLocks noChangeAspect="1" noChangeArrowheads="1"/>
          </p:cNvPicPr>
          <p:nvPr/>
        </p:nvPicPr>
        <p:blipFill>
          <a:blip r:embed="rId3" cstate="print"/>
          <a:srcRect/>
          <a:stretch>
            <a:fillRect/>
          </a:stretch>
        </p:blipFill>
        <p:spPr bwMode="auto">
          <a:xfrm>
            <a:off x="4648200" y="4867274"/>
            <a:ext cx="4267200" cy="1914526"/>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downLeft)">
                                      <p:cBhvr>
                                        <p:cTn id="11" dur="1000"/>
                                        <p:tgtEl>
                                          <p:spTgt spid="3">
                                            <p:bg/>
                                          </p:spTgt>
                                        </p:tgtEl>
                                      </p:cBhvr>
                                    </p:animEffect>
                                  </p:childTnLst>
                                </p:cTn>
                              </p:par>
                            </p:childTnLst>
                          </p:cTn>
                        </p:par>
                        <p:par>
                          <p:cTn id="12" fill="hold">
                            <p:stCondLst>
                              <p:cond delay="2000"/>
                            </p:stCondLst>
                            <p:childTnLst>
                              <p:par>
                                <p:cTn id="13" presetID="18" presetClass="entr" presetSubtype="12"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1000"/>
                                        <p:tgtEl>
                                          <p:spTgt spid="3">
                                            <p:txEl>
                                              <p:pRg st="0" end="0"/>
                                            </p:txEl>
                                          </p:spTgt>
                                        </p:tgtEl>
                                      </p:cBhvr>
                                    </p:animEffect>
                                  </p:childTnLst>
                                </p:cTn>
                              </p:par>
                            </p:childTnLst>
                          </p:cTn>
                        </p:par>
                        <p:par>
                          <p:cTn id="16" fill="hold">
                            <p:stCondLst>
                              <p:cond delay="3000"/>
                            </p:stCondLst>
                            <p:childTnLst>
                              <p:par>
                                <p:cTn id="17" presetID="18" presetClass="entr" presetSubtype="12"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trips(downLeft)">
                                      <p:cBhvr>
                                        <p:cTn id="19" dur="1000"/>
                                        <p:tgtEl>
                                          <p:spTgt spid="3">
                                            <p:txEl>
                                              <p:pRg st="1" end="1"/>
                                            </p:txEl>
                                          </p:spTgt>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trips(downLeft)">
                                      <p:cBhvr>
                                        <p:cTn id="22" dur="1000"/>
                                        <p:tgtEl>
                                          <p:spTgt spid="4"/>
                                        </p:tgtEl>
                                      </p:cBhvr>
                                    </p:animEffect>
                                  </p:childTnLst>
                                </p:cTn>
                              </p:par>
                            </p:childTnLst>
                          </p:cTn>
                        </p:par>
                        <p:par>
                          <p:cTn id="23" fill="hold">
                            <p:stCondLst>
                              <p:cond delay="4000"/>
                            </p:stCondLst>
                            <p:childTnLst>
                              <p:par>
                                <p:cTn id="24" presetID="2" presetClass="entr" presetSubtype="6" fill="hold" nodeType="afterEffect">
                                  <p:stCondLst>
                                    <p:cond delay="0"/>
                                  </p:stCondLst>
                                  <p:childTnLst>
                                    <p:set>
                                      <p:cBhvr>
                                        <p:cTn id="25" dur="1" fill="hold">
                                          <p:stCondLst>
                                            <p:cond delay="0"/>
                                          </p:stCondLst>
                                        </p:cTn>
                                        <p:tgtEl>
                                          <p:spTgt spid="5122"/>
                                        </p:tgtEl>
                                        <p:attrNameLst>
                                          <p:attrName>style.visibility</p:attrName>
                                        </p:attrNameLst>
                                      </p:cBhvr>
                                      <p:to>
                                        <p:strVal val="visible"/>
                                      </p:to>
                                    </p:set>
                                    <p:anim calcmode="lin" valueType="num">
                                      <p:cBhvr additive="base">
                                        <p:cTn id="26" dur="1000" fill="hold"/>
                                        <p:tgtEl>
                                          <p:spTgt spid="5122"/>
                                        </p:tgtEl>
                                        <p:attrNameLst>
                                          <p:attrName>ppt_x</p:attrName>
                                        </p:attrNameLst>
                                      </p:cBhvr>
                                      <p:tavLst>
                                        <p:tav tm="0">
                                          <p:val>
                                            <p:strVal val="1+#ppt_w/2"/>
                                          </p:val>
                                        </p:tav>
                                        <p:tav tm="100000">
                                          <p:val>
                                            <p:strVal val="#ppt_x"/>
                                          </p:val>
                                        </p:tav>
                                      </p:tavLst>
                                    </p:anim>
                                    <p:anim calcmode="lin" valueType="num">
                                      <p:cBhvr additive="base">
                                        <p:cTn id="27" dur="1000" fill="hold"/>
                                        <p:tgtEl>
                                          <p:spTgt spid="5122"/>
                                        </p:tgtEl>
                                        <p:attrNameLst>
                                          <p:attrName>ppt_y</p:attrName>
                                        </p:attrNameLst>
                                      </p:cBhvr>
                                      <p:tavLst>
                                        <p:tav tm="0">
                                          <p:val>
                                            <p:strVal val="1+#ppt_h/2"/>
                                          </p:val>
                                        </p:tav>
                                        <p:tav tm="100000">
                                          <p:val>
                                            <p:strVal val="#ppt_y"/>
                                          </p:val>
                                        </p:tav>
                                      </p:tavLst>
                                    </p:anim>
                                  </p:childTnLst>
                                </p:cTn>
                              </p:par>
                              <p:par>
                                <p:cTn id="28" presetID="2" presetClass="entr" presetSubtype="9" fill="hold" nodeType="withEffect">
                                  <p:stCondLst>
                                    <p:cond delay="0"/>
                                  </p:stCondLst>
                                  <p:childTnLst>
                                    <p:set>
                                      <p:cBhvr>
                                        <p:cTn id="29" dur="1" fill="hold">
                                          <p:stCondLst>
                                            <p:cond delay="0"/>
                                          </p:stCondLst>
                                        </p:cTn>
                                        <p:tgtEl>
                                          <p:spTgt spid="5124"/>
                                        </p:tgtEl>
                                        <p:attrNameLst>
                                          <p:attrName>style.visibility</p:attrName>
                                        </p:attrNameLst>
                                      </p:cBhvr>
                                      <p:to>
                                        <p:strVal val="visible"/>
                                      </p:to>
                                    </p:set>
                                    <p:anim calcmode="lin" valueType="num">
                                      <p:cBhvr additive="base">
                                        <p:cTn id="30" dur="1000" fill="hold"/>
                                        <p:tgtEl>
                                          <p:spTgt spid="5124"/>
                                        </p:tgtEl>
                                        <p:attrNameLst>
                                          <p:attrName>ppt_x</p:attrName>
                                        </p:attrNameLst>
                                      </p:cBhvr>
                                      <p:tavLst>
                                        <p:tav tm="0">
                                          <p:val>
                                            <p:strVal val="0-#ppt_w/2"/>
                                          </p:val>
                                        </p:tav>
                                        <p:tav tm="100000">
                                          <p:val>
                                            <p:strVal val="#ppt_x"/>
                                          </p:val>
                                        </p:tav>
                                      </p:tavLst>
                                    </p:anim>
                                    <p:anim calcmode="lin" valueType="num">
                                      <p:cBhvr additive="base">
                                        <p:cTn id="31" dur="1000" fill="hold"/>
                                        <p:tgtEl>
                                          <p:spTgt spid="51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46000">
              <a:srgbClr val="7030A0"/>
            </a:gs>
            <a:gs pos="39999">
              <a:srgbClr val="0A128C"/>
            </a:gs>
            <a:gs pos="70000">
              <a:srgbClr val="181CC7"/>
            </a:gs>
            <a:gs pos="88000">
              <a:srgbClr val="7005D4"/>
            </a:gs>
            <a:gs pos="100000">
              <a:srgbClr val="8C3D91"/>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5486400" cy="1143000"/>
          </a:xfrm>
        </p:spPr>
        <p:txBody>
          <a:bodyPr/>
          <a:lstStyle/>
          <a:p>
            <a:r>
              <a:rPr lang="en-US" dirty="0" smtClean="0">
                <a:latin typeface="Algerian" pitchFamily="82" charset="0"/>
              </a:rPr>
              <a:t>Nika Riots</a:t>
            </a:r>
            <a:endParaRPr lang="en-US" dirty="0">
              <a:latin typeface="Algerian" pitchFamily="82" charset="0"/>
            </a:endParaRPr>
          </a:p>
        </p:txBody>
      </p:sp>
      <p:sp>
        <p:nvSpPr>
          <p:cNvPr id="3" name="Content Placeholder 2"/>
          <p:cNvSpPr>
            <a:spLocks noGrp="1"/>
          </p:cNvSpPr>
          <p:nvPr>
            <p:ph idx="1"/>
          </p:nvPr>
        </p:nvSpPr>
        <p:spPr>
          <a:xfrm>
            <a:off x="228600" y="1600200"/>
            <a:ext cx="4800600" cy="4648199"/>
          </a:xfrm>
        </p:spPr>
        <p:style>
          <a:lnRef idx="0">
            <a:schemeClr val="accent1"/>
          </a:lnRef>
          <a:fillRef idx="3">
            <a:schemeClr val="accent1"/>
          </a:fillRef>
          <a:effectRef idx="3">
            <a:schemeClr val="accent1"/>
          </a:effectRef>
          <a:fontRef idx="minor">
            <a:schemeClr val="lt1"/>
          </a:fontRef>
        </p:style>
        <p:txBody>
          <a:bodyPr>
            <a:normAutofit fontScale="92500" lnSpcReduction="20000"/>
          </a:bodyPr>
          <a:lstStyle/>
          <a:p>
            <a:r>
              <a:rPr lang="en-US" dirty="0" smtClean="0"/>
              <a:t>Lasted a week</a:t>
            </a:r>
          </a:p>
          <a:p>
            <a:r>
              <a:rPr lang="en-US" dirty="0" smtClean="0"/>
              <a:t>The earliest known incident of sport riots was in 532 C.E</a:t>
            </a:r>
          </a:p>
          <a:p>
            <a:r>
              <a:rPr lang="en-US" dirty="0" smtClean="0"/>
              <a:t>It was violent ugly and uncontrollable</a:t>
            </a:r>
          </a:p>
          <a:p>
            <a:r>
              <a:rPr lang="en-US" dirty="0" smtClean="0"/>
              <a:t>With almost half the city being burned down and tens of thousand dying</a:t>
            </a:r>
          </a:p>
          <a:p>
            <a:r>
              <a:rPr lang="en-US" dirty="0" smtClean="0"/>
              <a:t>The Hagia Sophia was burnt down.</a:t>
            </a:r>
          </a:p>
        </p:txBody>
      </p:sp>
      <p:pic>
        <p:nvPicPr>
          <p:cNvPr id="2050" name="Picture 2" descr="http://images.ctv.ca/archives/CTVNews/img2/20081209/450_ap_greece_riot_081209.jpg"/>
          <p:cNvPicPr>
            <a:picLocks noChangeAspect="1" noChangeArrowheads="1"/>
          </p:cNvPicPr>
          <p:nvPr/>
        </p:nvPicPr>
        <p:blipFill>
          <a:blip r:embed="rId3" cstate="print"/>
          <a:srcRect/>
          <a:stretch>
            <a:fillRect/>
          </a:stretch>
        </p:blipFill>
        <p:spPr bwMode="auto">
          <a:xfrm>
            <a:off x="5486400" y="1219200"/>
            <a:ext cx="3657600" cy="4800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par>
                          <p:cTn id="8" fill="hold">
                            <p:stCondLst>
                              <p:cond delay="1000"/>
                            </p:stCondLst>
                            <p:childTnLst>
                              <p:par>
                                <p:cTn id="9" presetID="18" presetClass="entr" presetSubtype="3"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strips(upRight)">
                                      <p:cBhvr>
                                        <p:cTn id="11" dur="1000"/>
                                        <p:tgtEl>
                                          <p:spTgt spid="3">
                                            <p:bg/>
                                          </p:spTgt>
                                        </p:tgtEl>
                                      </p:cBhvr>
                                    </p:animEffect>
                                  </p:childTnLst>
                                </p:cTn>
                              </p:par>
                            </p:childTnLst>
                          </p:cTn>
                        </p:par>
                        <p:par>
                          <p:cTn id="12" fill="hold">
                            <p:stCondLst>
                              <p:cond delay="2000"/>
                            </p:stCondLst>
                            <p:childTnLst>
                              <p:par>
                                <p:cTn id="13" presetID="18" presetClass="entr" presetSubtype="3"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upRight)">
                                      <p:cBhvr>
                                        <p:cTn id="15" dur="1000"/>
                                        <p:tgtEl>
                                          <p:spTgt spid="3">
                                            <p:txEl>
                                              <p:pRg st="0" end="0"/>
                                            </p:txEl>
                                          </p:spTgt>
                                        </p:tgtEl>
                                      </p:cBhvr>
                                    </p:animEffect>
                                  </p:childTnLst>
                                </p:cTn>
                              </p:par>
                            </p:childTnLst>
                          </p:cTn>
                        </p:par>
                        <p:par>
                          <p:cTn id="16" fill="hold">
                            <p:stCondLst>
                              <p:cond delay="3000"/>
                            </p:stCondLst>
                            <p:childTnLst>
                              <p:par>
                                <p:cTn id="17" presetID="18" presetClass="entr" presetSubtype="3"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strips(upRight)">
                                      <p:cBhvr>
                                        <p:cTn id="19" dur="1000"/>
                                        <p:tgtEl>
                                          <p:spTgt spid="3">
                                            <p:txEl>
                                              <p:pRg st="1" end="1"/>
                                            </p:txEl>
                                          </p:spTgt>
                                        </p:tgtEl>
                                      </p:cBhvr>
                                    </p:animEffect>
                                  </p:childTnLst>
                                </p:cTn>
                              </p:par>
                            </p:childTnLst>
                          </p:cTn>
                        </p:par>
                        <p:par>
                          <p:cTn id="20" fill="hold">
                            <p:stCondLst>
                              <p:cond delay="4000"/>
                            </p:stCondLst>
                            <p:childTnLst>
                              <p:par>
                                <p:cTn id="21" presetID="18" presetClass="entr" presetSubtype="3"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trips(upRight)">
                                      <p:cBhvr>
                                        <p:cTn id="23" dur="1000"/>
                                        <p:tgtEl>
                                          <p:spTgt spid="3">
                                            <p:txEl>
                                              <p:pRg st="2" end="2"/>
                                            </p:txEl>
                                          </p:spTgt>
                                        </p:tgtEl>
                                      </p:cBhvr>
                                    </p:animEffect>
                                  </p:childTnLst>
                                </p:cTn>
                              </p:par>
                            </p:childTnLst>
                          </p:cTn>
                        </p:par>
                        <p:par>
                          <p:cTn id="24" fill="hold">
                            <p:stCondLst>
                              <p:cond delay="5000"/>
                            </p:stCondLst>
                            <p:childTnLst>
                              <p:par>
                                <p:cTn id="25" presetID="18" presetClass="entr" presetSubtype="3"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trips(upRight)">
                                      <p:cBhvr>
                                        <p:cTn id="27" dur="1000"/>
                                        <p:tgtEl>
                                          <p:spTgt spid="3">
                                            <p:txEl>
                                              <p:pRg st="3" end="3"/>
                                            </p:txEl>
                                          </p:spTgt>
                                        </p:tgtEl>
                                      </p:cBhvr>
                                    </p:animEffect>
                                  </p:childTnLst>
                                </p:cTn>
                              </p:par>
                            </p:childTnLst>
                          </p:cTn>
                        </p:par>
                        <p:par>
                          <p:cTn id="28" fill="hold">
                            <p:stCondLst>
                              <p:cond delay="6000"/>
                            </p:stCondLst>
                            <p:childTnLst>
                              <p:par>
                                <p:cTn id="29" presetID="18" presetClass="entr" presetSubtype="3"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strips(upRight)">
                                      <p:cBhvr>
                                        <p:cTn id="31" dur="1000"/>
                                        <p:tgtEl>
                                          <p:spTgt spid="3">
                                            <p:txEl>
                                              <p:pRg st="4" end="4"/>
                                            </p:txEl>
                                          </p:spTgt>
                                        </p:tgtEl>
                                      </p:cBhvr>
                                    </p:animEffect>
                                  </p:childTnLst>
                                </p:cTn>
                              </p:par>
                            </p:childTnLst>
                          </p:cTn>
                        </p:par>
                        <p:par>
                          <p:cTn id="32" fill="hold">
                            <p:stCondLst>
                              <p:cond delay="7000"/>
                            </p:stCondLst>
                            <p:childTnLst>
                              <p:par>
                                <p:cTn id="33" presetID="2" presetClass="entr" presetSubtype="9" fill="hold" nodeType="afterEffect">
                                  <p:stCondLst>
                                    <p:cond delay="0"/>
                                  </p:stCondLst>
                                  <p:childTnLst>
                                    <p:set>
                                      <p:cBhvr>
                                        <p:cTn id="34" dur="1" fill="hold">
                                          <p:stCondLst>
                                            <p:cond delay="0"/>
                                          </p:stCondLst>
                                        </p:cTn>
                                        <p:tgtEl>
                                          <p:spTgt spid="2050"/>
                                        </p:tgtEl>
                                        <p:attrNameLst>
                                          <p:attrName>style.visibility</p:attrName>
                                        </p:attrNameLst>
                                      </p:cBhvr>
                                      <p:to>
                                        <p:strVal val="visible"/>
                                      </p:to>
                                    </p:set>
                                    <p:anim calcmode="lin" valueType="num">
                                      <p:cBhvr additive="base">
                                        <p:cTn id="35" dur="1000" fill="hold"/>
                                        <p:tgtEl>
                                          <p:spTgt spid="2050"/>
                                        </p:tgtEl>
                                        <p:attrNameLst>
                                          <p:attrName>ppt_x</p:attrName>
                                        </p:attrNameLst>
                                      </p:cBhvr>
                                      <p:tavLst>
                                        <p:tav tm="0">
                                          <p:val>
                                            <p:strVal val="0-#ppt_w/2"/>
                                          </p:val>
                                        </p:tav>
                                        <p:tav tm="100000">
                                          <p:val>
                                            <p:strVal val="#ppt_x"/>
                                          </p:val>
                                        </p:tav>
                                      </p:tavLst>
                                    </p:anim>
                                    <p:anim calcmode="lin" valueType="num">
                                      <p:cBhvr additive="base">
                                        <p:cTn id="36" dur="1000" fill="hold"/>
                                        <p:tgtEl>
                                          <p:spTgt spid="20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378</Words>
  <Application>Microsoft Office PowerPoint</Application>
  <PresentationFormat>On-screen Show (4:3)</PresentationFormat>
  <Paragraphs>53</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Sport riots</vt:lpstr>
      <vt:lpstr>2008 Congo Football (soccer) Riots</vt:lpstr>
      <vt:lpstr>Slide 3</vt:lpstr>
      <vt:lpstr>'FOOTBALL HOOLIGANISM'</vt:lpstr>
      <vt:lpstr>Hooligan Battles</vt:lpstr>
      <vt:lpstr>Russian Hooligans</vt:lpstr>
      <vt:lpstr>Polish</vt:lpstr>
      <vt:lpstr>Italian Hooligans</vt:lpstr>
      <vt:lpstr>Nika Riots</vt:lpstr>
      <vt:lpstr>Chariot racing</vt:lpstr>
      <vt:lpstr>Resources </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riots</dc:title>
  <dc:creator>ashleemjones</dc:creator>
  <cp:lastModifiedBy>ashleemjones</cp:lastModifiedBy>
  <cp:revision>40</cp:revision>
  <dcterms:created xsi:type="dcterms:W3CDTF">2010-05-18T18:01:10Z</dcterms:created>
  <dcterms:modified xsi:type="dcterms:W3CDTF">2010-05-25T18:29:03Z</dcterms:modified>
</cp:coreProperties>
</file>